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38404800" cy="438912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788" autoAdjust="0"/>
    <p:restoredTop sz="95135" autoAdjust="0"/>
  </p:normalViewPr>
  <p:slideViewPr>
    <p:cSldViewPr snapToGrid="0">
      <p:cViewPr>
        <p:scale>
          <a:sx n="20" d="100"/>
          <a:sy n="20" d="100"/>
        </p:scale>
        <p:origin x="1533" y="6"/>
      </p:cViewPr>
      <p:guideLst>
        <p:guide orient="horz" pos="13824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9725" y="13635038"/>
            <a:ext cx="32645350" cy="9407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1038" y="24871363"/>
            <a:ext cx="26882725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42176-5425-A147-B2FA-186BABE4B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6766B2-DAF6-C347-945C-742F4A440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78B7C7-5DEC-BE4D-B98B-31BCB9F46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72A7F-B0B4-7B45-9D2F-6375D74C0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06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F6F5DE-0167-EB4F-ABFD-2D00A7BF3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34FFAB-1254-794F-834D-8ED29B65C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6585A7-01FA-9B46-912D-9760E61FD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8F5F0-DA15-024E-BCF3-B074E8720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04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4750" y="1757363"/>
            <a:ext cx="8640763" cy="3744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9288" y="1757363"/>
            <a:ext cx="25773062" cy="37449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E67EAE-DEAC-7348-AB22-893A501DB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795C77-99B1-7C43-A661-FEAEBB93A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0F29CA-0C8D-5C45-A4EA-627AC49C3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9DAD-F03C-AA49-BB96-E53CC2DDD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55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888B0A-B312-5E42-AB25-34CB0A2FB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5CBB1A-BD5D-1B45-97EB-33215FA63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8F9E93-68BB-C848-B900-634137167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E31BD-3518-5845-A82D-E60E5A89A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9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8203525"/>
            <a:ext cx="32643762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8602325"/>
            <a:ext cx="32643762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661021-1D98-FA4C-9F5C-36BFE09EC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5D314F-EDFF-9F4D-9DF9-781CFDEBC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B0EB06-8606-9945-94C0-8A6689A53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50B2-0D42-2649-8135-076D778E1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04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9288" y="10240963"/>
            <a:ext cx="17206912" cy="2896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78600" y="10240963"/>
            <a:ext cx="17206913" cy="2896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DED87-6EA8-4644-8E00-08841CFDA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4D857-281D-CD41-B062-DEC8AE5D1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C496C-AF91-D447-8697-A2D2AAE8C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B73-0D52-B948-A370-FEF9B2882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39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757363"/>
            <a:ext cx="3456305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75" y="9825038"/>
            <a:ext cx="1696878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875" y="13919200"/>
            <a:ext cx="1696878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788" y="9825038"/>
            <a:ext cx="16975137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788" y="13919200"/>
            <a:ext cx="16975137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379575-27C9-924B-8E77-C6F458778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846068-A8C0-B341-8608-5AC98F9FA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8A0637-0449-8E45-9D7B-43ED304F6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50DBC-892E-8542-B93A-B5C97579A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28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DFFD7B-00A8-634A-BCE0-353495BF3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CFBEA1-7187-A34D-988E-751067F86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431718-B161-D54F-A9B1-1A147B2A5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CC60-5292-E144-9F95-3AF5558C1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18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F4CCB1-4D5E-BD40-9F06-4FB3DE501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097668-72B7-7A44-83E2-D5137D886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48D031-90D2-C648-BD03-C3481B427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AFFA-3DFE-1549-8D09-E296C2CE3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18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747838"/>
            <a:ext cx="12634913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575" y="1747838"/>
            <a:ext cx="2146935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5" y="9185275"/>
            <a:ext cx="12634913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77F79-B29C-4140-B141-97B198EBA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369B1-86D8-D542-AFBE-0CA8316AA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2C79F-4072-1F43-82FE-0678F6B90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38B7-D0EC-504B-8029-3EC0C95BE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54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925" y="30724475"/>
            <a:ext cx="23042563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925" y="3921125"/>
            <a:ext cx="23042563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925" y="34350325"/>
            <a:ext cx="23042563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5FC3F-ADED-BB4D-9CDC-0B6660BA9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A50CD-DEFD-3444-A7E9-9CD56381E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CB516-779F-8C44-A74D-7D791FD01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1630C-406B-4040-87A5-DA5935FE8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39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6DF634-88A7-C44A-A707-76F13EEC1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19288" y="1757363"/>
            <a:ext cx="3456622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D28FC54-3852-7B48-8DB1-05FDE943B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19288" y="10240963"/>
            <a:ext cx="34566225" cy="289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A156D4-8A37-9E43-AA97-69E80F04E6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19288" y="39968488"/>
            <a:ext cx="89630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224146-1EB3-0645-81CA-E6C70D6481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0688" y="39968488"/>
            <a:ext cx="12163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CA4BCFC-7236-1347-9851-59EE9D7FD7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2488" y="39968488"/>
            <a:ext cx="89630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200" smtClean="0"/>
            </a:lvl1pPr>
          </a:lstStyle>
          <a:p>
            <a:pPr>
              <a:defRPr/>
            </a:pPr>
            <a:fld id="{59BE2C43-770E-0948-AA6E-8FBF846EA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AutoShape 7">
            <a:extLst>
              <a:ext uri="{FF2B5EF4-FFF2-40B4-BE49-F238E27FC236}">
                <a16:creationId xmlns:a16="http://schemas.microsoft.com/office/drawing/2014/main" id="{1ACFEBE0-4212-BF4C-B4C1-9747590E6D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877300"/>
            <a:ext cx="38404800" cy="35013900"/>
          </a:xfrm>
          <a:prstGeom prst="roundRect">
            <a:avLst>
              <a:gd name="adj" fmla="val 0"/>
            </a:avLst>
          </a:prstGeom>
          <a:solidFill>
            <a:srgbClr val="E5F5FF"/>
          </a:solidFill>
          <a:ln>
            <a:noFill/>
          </a:ln>
        </p:spPr>
        <p:txBody>
          <a:bodyPr wrap="none" anchor="ctr"/>
          <a:lstStyle>
            <a:lvl1pPr eaLnBrk="0" hangingPunct="0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5pPr>
      <a:lvl6pPr marL="4572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6pPr>
      <a:lvl7pPr marL="9144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7pPr>
      <a:lvl8pPr marL="13716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8pPr>
      <a:lvl9pPr marL="18288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9pPr>
    </p:titleStyle>
    <p:bodyStyle>
      <a:lvl1pPr marL="1763713" indent="-1763713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1113" indent="-1470025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8513" indent="-1176338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06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78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50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22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094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8">
            <a:extLst>
              <a:ext uri="{FF2B5EF4-FFF2-40B4-BE49-F238E27FC236}">
                <a16:creationId xmlns:a16="http://schemas.microsoft.com/office/drawing/2014/main" id="{15A385AF-92B8-D24D-B066-55D4F9F5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7" y="19034376"/>
            <a:ext cx="8707438" cy="1481138"/>
          </a:xfrm>
          <a:prstGeom prst="rect">
            <a:avLst/>
          </a:prstGeom>
          <a:solidFill>
            <a:srgbClr val="008A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300"/>
          </a:p>
        </p:txBody>
      </p:sp>
      <p:sp>
        <p:nvSpPr>
          <p:cNvPr id="13314" name="Rectangle 112">
            <a:extLst>
              <a:ext uri="{FF2B5EF4-FFF2-40B4-BE49-F238E27FC236}">
                <a16:creationId xmlns:a16="http://schemas.microsoft.com/office/drawing/2014/main" id="{2414A44F-E377-AA41-AAE7-2FD3CDF5A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9997" y="22835591"/>
            <a:ext cx="8707437" cy="2863136"/>
          </a:xfrm>
          <a:prstGeom prst="rect">
            <a:avLst/>
          </a:prstGeom>
          <a:solidFill>
            <a:srgbClr val="008A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300"/>
          </a:p>
        </p:txBody>
      </p:sp>
      <p:sp>
        <p:nvSpPr>
          <p:cNvPr id="13315" name="Text Box 113">
            <a:extLst>
              <a:ext uri="{FF2B5EF4-FFF2-40B4-BE49-F238E27FC236}">
                <a16:creationId xmlns:a16="http://schemas.microsoft.com/office/drawing/2014/main" id="{97C31804-619B-EA49-B16E-582B32D5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1628" y="23235462"/>
            <a:ext cx="852509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ACCOMPLISHMENTS/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CHALLENGES/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JOYS</a:t>
            </a:r>
          </a:p>
        </p:txBody>
      </p:sp>
      <p:sp>
        <p:nvSpPr>
          <p:cNvPr id="13316" name="Rectangle 119">
            <a:extLst>
              <a:ext uri="{FF2B5EF4-FFF2-40B4-BE49-F238E27FC236}">
                <a16:creationId xmlns:a16="http://schemas.microsoft.com/office/drawing/2014/main" id="{6FA62C59-604B-3443-BADD-AC79FB3C4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0565" y="9198267"/>
            <a:ext cx="8980104" cy="1550987"/>
          </a:xfrm>
          <a:prstGeom prst="rect">
            <a:avLst/>
          </a:prstGeom>
          <a:solidFill>
            <a:srgbClr val="008A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300"/>
          </a:p>
        </p:txBody>
      </p:sp>
      <p:sp>
        <p:nvSpPr>
          <p:cNvPr id="13317" name="Text Box 120">
            <a:extLst>
              <a:ext uri="{FF2B5EF4-FFF2-40B4-BE49-F238E27FC236}">
                <a16:creationId xmlns:a16="http://schemas.microsoft.com/office/drawing/2014/main" id="{420AD72F-E871-6043-B0BC-CB88D7AE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0565" y="9506763"/>
            <a:ext cx="92288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COMMUNITY PARTNER </a:t>
            </a:r>
          </a:p>
        </p:txBody>
      </p:sp>
      <p:sp>
        <p:nvSpPr>
          <p:cNvPr id="13318" name="Rectangle 121">
            <a:extLst>
              <a:ext uri="{FF2B5EF4-FFF2-40B4-BE49-F238E27FC236}">
                <a16:creationId xmlns:a16="http://schemas.microsoft.com/office/drawing/2014/main" id="{36AAF339-9C92-444A-97A9-358775BCD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11294189"/>
            <a:ext cx="23225760" cy="7176068"/>
          </a:xfrm>
          <a:prstGeom prst="rect">
            <a:avLst/>
          </a:prstGeom>
          <a:noFill/>
          <a:ln w="76200">
            <a:solidFill>
              <a:srgbClr val="008A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300"/>
          </a:p>
        </p:txBody>
      </p:sp>
      <p:sp>
        <p:nvSpPr>
          <p:cNvPr id="13319" name="Rectangle 236">
            <a:extLst>
              <a:ext uri="{FF2B5EF4-FFF2-40B4-BE49-F238E27FC236}">
                <a16:creationId xmlns:a16="http://schemas.microsoft.com/office/drawing/2014/main" id="{9B26DC27-9938-914D-B92F-2262C167C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25" y="32035393"/>
            <a:ext cx="8707438" cy="1481138"/>
          </a:xfrm>
          <a:prstGeom prst="rect">
            <a:avLst/>
          </a:prstGeom>
          <a:solidFill>
            <a:srgbClr val="008A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300"/>
          </a:p>
        </p:txBody>
      </p:sp>
      <p:sp>
        <p:nvSpPr>
          <p:cNvPr id="13320" name="Rectangle 241">
            <a:extLst>
              <a:ext uri="{FF2B5EF4-FFF2-40B4-BE49-F238E27FC236}">
                <a16:creationId xmlns:a16="http://schemas.microsoft.com/office/drawing/2014/main" id="{2C9FE1A5-DF3E-664D-A2F4-7424616E0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11934825"/>
            <a:ext cx="10194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95300" algn="l"/>
              </a:tabLst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95300" algn="l"/>
              </a:tabLst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95300" algn="l"/>
              </a:tabLst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95300" algn="l"/>
              </a:tabLst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95300" algn="l"/>
              </a:tabLst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5300" algn="l"/>
              </a:tabLst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5300" algn="l"/>
              </a:tabLst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5300" algn="l"/>
              </a:tabLst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5300" algn="l"/>
              </a:tabLst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3321" name="Rectangle 242">
            <a:extLst>
              <a:ext uri="{FF2B5EF4-FFF2-40B4-BE49-F238E27FC236}">
                <a16:creationId xmlns:a16="http://schemas.microsoft.com/office/drawing/2014/main" id="{77E0B065-FB59-8F46-AD04-14EDCCB1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23264813"/>
            <a:ext cx="103076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3322" name="Text Box 120">
            <a:extLst>
              <a:ext uri="{FF2B5EF4-FFF2-40B4-BE49-F238E27FC236}">
                <a16:creationId xmlns:a16="http://schemas.microsoft.com/office/drawing/2014/main" id="{46426603-BDCF-3C41-98F7-9B764A952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56" y="19313280"/>
            <a:ext cx="82173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TEAM’S EXPERIENCE</a:t>
            </a:r>
          </a:p>
        </p:txBody>
      </p:sp>
      <p:pic>
        <p:nvPicPr>
          <p:cNvPr id="13323" name="Picture 2">
            <a:extLst>
              <a:ext uri="{FF2B5EF4-FFF2-40B4-BE49-F238E27FC236}">
                <a16:creationId xmlns:a16="http://schemas.microsoft.com/office/drawing/2014/main" id="{4873616F-AF08-0542-9EC5-D0B811FD808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317500"/>
            <a:ext cx="10396537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F5AB029-1434-7E4D-8713-772CAF374328}"/>
              </a:ext>
            </a:extLst>
          </p:cNvPr>
          <p:cNvSpPr/>
          <p:nvPr/>
        </p:nvSpPr>
        <p:spPr>
          <a:xfrm>
            <a:off x="14127616" y="0"/>
            <a:ext cx="24374475" cy="8725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80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25" name="TextBox 33">
            <a:extLst>
              <a:ext uri="{FF2B5EF4-FFF2-40B4-BE49-F238E27FC236}">
                <a16:creationId xmlns:a16="http://schemas.microsoft.com/office/drawing/2014/main" id="{7CD23BC6-8826-C74D-AF58-01A799733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25" y="2368617"/>
            <a:ext cx="23655337" cy="65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Student Interns </a:t>
            </a:r>
          </a:p>
          <a:p>
            <a:pPr algn="ctr">
              <a:spcBef>
                <a:spcPts val="300"/>
              </a:spcBef>
            </a:pPr>
            <a:r>
              <a:rPr lang="en-US" altLang="en-US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Samuel Curry, University of Pennsylvania, Perelman School of Medicine </a:t>
            </a:r>
          </a:p>
          <a:p>
            <a:pPr algn="ctr">
              <a:spcBef>
                <a:spcPts val="300"/>
              </a:spcBef>
            </a:pPr>
            <a:r>
              <a:rPr lang="en-US" altLang="en-US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Michelle Wu, University of Pennsylvania, School of Nursing</a:t>
            </a:r>
          </a:p>
          <a:p>
            <a:pPr algn="ctr">
              <a:spcBef>
                <a:spcPts val="300"/>
              </a:spcBef>
            </a:pPr>
            <a: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Community Preceptors </a:t>
            </a:r>
          </a:p>
          <a:p>
            <a:pPr algn="ctr">
              <a:spcBef>
                <a:spcPts val="300"/>
              </a:spcBef>
            </a:pPr>
            <a:r>
              <a:rPr lang="en-US" altLang="en-US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Tyler Holmberg, Co-Director, Sankofa Community Farm at Bartram’s Garden</a:t>
            </a:r>
          </a:p>
          <a:p>
            <a:pPr algn="ctr">
              <a:spcBef>
                <a:spcPts val="300"/>
              </a:spcBef>
            </a:pPr>
            <a: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Academic Preceptors </a:t>
            </a:r>
          </a:p>
          <a:p>
            <a:pPr algn="ctr">
              <a:spcBef>
                <a:spcPts val="300"/>
              </a:spcBef>
            </a:pPr>
            <a:r>
              <a:rPr lang="en-US" altLang="en-US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Hillary Bogner, MD, MSCE, Perelman School of Medicine</a:t>
            </a:r>
          </a:p>
          <a:p>
            <a:pPr algn="ctr">
              <a:spcBef>
                <a:spcPts val="300"/>
              </a:spcBef>
            </a:pPr>
            <a:r>
              <a:rPr lang="en-US" altLang="en-US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Ann L. O’Sullivan, PhD, FAAN, CRNP, School of Nursing</a:t>
            </a:r>
          </a:p>
          <a:p>
            <a:pPr algn="ctr">
              <a:spcBef>
                <a:spcPts val="300"/>
              </a:spcBef>
            </a:pPr>
            <a:r>
              <a:rPr lang="en-US" altLang="en-US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Christopher </a:t>
            </a:r>
            <a:r>
              <a:rPr lang="en-US" altLang="en-US" sz="4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Renjilian</a:t>
            </a:r>
            <a:r>
              <a:rPr lang="en-US" altLang="en-US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MD, Perelman School of Medicine</a:t>
            </a:r>
          </a:p>
          <a:p>
            <a:pPr algn="ctr">
              <a:spcBef>
                <a:spcPts val="300"/>
              </a:spcBef>
            </a:pPr>
            <a:endParaRPr lang="en-US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26" name="TextBox 4">
            <a:extLst>
              <a:ext uri="{FF2B5EF4-FFF2-40B4-BE49-F238E27FC236}">
                <a16:creationId xmlns:a16="http://schemas.microsoft.com/office/drawing/2014/main" id="{3256987F-E96F-C446-8089-8454BE9FF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6188" y="1161825"/>
            <a:ext cx="16086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Bridging the Gaps: Sankofa Style</a:t>
            </a:r>
          </a:p>
        </p:txBody>
      </p:sp>
      <p:cxnSp>
        <p:nvCxnSpPr>
          <p:cNvPr id="13327" name="Straight Connector 7">
            <a:extLst>
              <a:ext uri="{FF2B5EF4-FFF2-40B4-BE49-F238E27FC236}">
                <a16:creationId xmlns:a16="http://schemas.microsoft.com/office/drawing/2014/main" id="{3BD223CA-BD78-A24A-8F31-0A973BC3C6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2688" y="8816975"/>
            <a:ext cx="36045775" cy="98425"/>
          </a:xfrm>
          <a:prstGeom prst="line">
            <a:avLst/>
          </a:prstGeom>
          <a:noFill/>
          <a:ln w="76200" algn="ctr">
            <a:solidFill>
              <a:srgbClr val="6503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8" name="Rectangle 8">
            <a:extLst>
              <a:ext uri="{FF2B5EF4-FFF2-40B4-BE49-F238E27FC236}">
                <a16:creationId xmlns:a16="http://schemas.microsoft.com/office/drawing/2014/main" id="{BC975B57-4110-5B45-8DAE-01DBC7C6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6" y="11659908"/>
            <a:ext cx="21844953" cy="73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Sankofa Community Farm at Bartram’s Garden is a 3.5 acre crop farm that is not only spiritually rooted in the African Diaspora, but also establishes food sovereignty in West and Southwest Philadelphia area </a:t>
            </a:r>
          </a:p>
          <a:p>
            <a:pPr eaLnBrk="1" hangingPunct="1"/>
            <a:r>
              <a:rPr lang="en-US" altLang="en-US" sz="4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farm: 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Grows 60+ different crops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Produces over 15,000 pounds of food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Provides space for around 50 garden beds for local community members </a:t>
            </a:r>
          </a:p>
          <a:p>
            <a:pPr eaLnBrk="1" hangingPunct="1"/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13329" name="Rectangle 9">
            <a:extLst>
              <a:ext uri="{FF2B5EF4-FFF2-40B4-BE49-F238E27FC236}">
                <a16:creationId xmlns:a16="http://schemas.microsoft.com/office/drawing/2014/main" id="{67ACAEEB-6EB4-5C4C-A5A3-6500AB30C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040" y="21611107"/>
            <a:ext cx="1094853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alt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Supported the summer youth program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alt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Harvested crops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alt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Assisted with cooking and farm crew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alt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Sold crops at various markets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US" altLang="en-US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330" name="Rectangle 121">
            <a:extLst>
              <a:ext uri="{FF2B5EF4-FFF2-40B4-BE49-F238E27FC236}">
                <a16:creationId xmlns:a16="http://schemas.microsoft.com/office/drawing/2014/main" id="{3BC5191A-86B9-1745-BC81-0A52439D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040" y="21092067"/>
            <a:ext cx="11226347" cy="5177552"/>
          </a:xfrm>
          <a:prstGeom prst="rect">
            <a:avLst/>
          </a:prstGeom>
          <a:noFill/>
          <a:ln w="76200">
            <a:solidFill>
              <a:srgbClr val="008A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3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A08B1-38C9-9749-B649-97A50DE70114}"/>
              </a:ext>
            </a:extLst>
          </p:cNvPr>
          <p:cNvSpPr/>
          <p:nvPr/>
        </p:nvSpPr>
        <p:spPr>
          <a:xfrm>
            <a:off x="19982375" y="26784849"/>
            <a:ext cx="1609725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 eaLnBrk="1" hangingPunct="1">
              <a:buFont typeface="Wingdings" panose="05000000000000000000" pitchFamily="2" charset="2"/>
              <a:buChar char="v"/>
              <a:defRPr/>
            </a:pPr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Prepared delicious meals 3 times a week for 40 people</a:t>
            </a:r>
          </a:p>
          <a:p>
            <a:pPr marL="685800" indent="-685800" eaLnBrk="1" hangingPunct="1">
              <a:buFont typeface="Wingdings" panose="05000000000000000000" pitchFamily="2" charset="2"/>
              <a:buChar char="v"/>
              <a:defRPr/>
            </a:pPr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Led a wellness session for 28 summer students</a:t>
            </a:r>
          </a:p>
          <a:p>
            <a:pPr marL="685800" indent="-685800" eaLnBrk="1" hangingPunct="1">
              <a:buFont typeface="Wingdings" panose="05000000000000000000" pitchFamily="2" charset="2"/>
              <a:buChar char="v"/>
              <a:defRPr/>
            </a:pPr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Taught the summer students how to grow and maintain certain crops 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sz="4800" dirty="0">
              <a:cs typeface="Arial" panose="020B0604020202020204" pitchFamily="34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sz="4800" dirty="0">
              <a:cs typeface="Arial" panose="020B0604020202020204" pitchFamily="34" charset="0"/>
            </a:endParaRPr>
          </a:p>
        </p:txBody>
      </p:sp>
      <p:sp>
        <p:nvSpPr>
          <p:cNvPr id="13332" name="Rectangle 121">
            <a:extLst>
              <a:ext uri="{FF2B5EF4-FFF2-40B4-BE49-F238E27FC236}">
                <a16:creationId xmlns:a16="http://schemas.microsoft.com/office/drawing/2014/main" id="{2FEB24C9-49F2-C946-BF51-D0626BECE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160" y="34669638"/>
            <a:ext cx="26514425" cy="7662863"/>
          </a:xfrm>
          <a:prstGeom prst="rect">
            <a:avLst/>
          </a:prstGeom>
          <a:noFill/>
          <a:ln w="76200">
            <a:solidFill>
              <a:srgbClr val="008A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300"/>
          </a:p>
        </p:txBody>
      </p:sp>
      <p:sp>
        <p:nvSpPr>
          <p:cNvPr id="13333" name="Rectangle 11">
            <a:extLst>
              <a:ext uri="{FF2B5EF4-FFF2-40B4-BE49-F238E27FC236}">
                <a16:creationId xmlns:a16="http://schemas.microsoft.com/office/drawing/2014/main" id="{DC993D54-57A2-9F42-BB76-770B64130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923" y="34880775"/>
            <a:ext cx="2525150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“Overall, my experience at Sankofa Community Farm taught me the intersection of culture, nutrition, food justice, and health. Knowledge gained during BTG internship increased my awareness of my surroundings and engagement. Finally, I hope to bring forth the skills learned such as listening, and patience into my nursing career. ” </a:t>
            </a:r>
          </a:p>
          <a:p>
            <a:pPr algn="ctr"/>
            <a:r>
              <a:rPr lang="en-US" altLang="en-US" sz="4000" i="1" dirty="0">
                <a:latin typeface="Verdana" panose="020B0604030504040204" pitchFamily="34" charset="0"/>
                <a:ea typeface="Verdana" panose="020B0604030504040204" pitchFamily="34" charset="0"/>
              </a:rPr>
              <a:t>- Michelle Wu </a:t>
            </a:r>
          </a:p>
        </p:txBody>
      </p:sp>
      <p:sp>
        <p:nvSpPr>
          <p:cNvPr id="13334" name="Text Box 120">
            <a:extLst>
              <a:ext uri="{FF2B5EF4-FFF2-40B4-BE49-F238E27FC236}">
                <a16:creationId xmlns:a16="http://schemas.microsoft.com/office/drawing/2014/main" id="{4FC32BE1-0CAF-344B-B293-E0A9AE3A1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7342" y="32306856"/>
            <a:ext cx="50898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REFLECTION</a:t>
            </a:r>
          </a:p>
        </p:txBody>
      </p:sp>
      <p:sp>
        <p:nvSpPr>
          <p:cNvPr id="13335" name="Rectangle 121">
            <a:extLst>
              <a:ext uri="{FF2B5EF4-FFF2-40B4-BE49-F238E27FC236}">
                <a16:creationId xmlns:a16="http://schemas.microsoft.com/office/drawing/2014/main" id="{AAB8503B-E613-214D-B35E-7920F4C2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7852" y="26492814"/>
            <a:ext cx="16749713" cy="4704113"/>
          </a:xfrm>
          <a:prstGeom prst="rect">
            <a:avLst/>
          </a:prstGeom>
          <a:noFill/>
          <a:ln w="76200">
            <a:solidFill>
              <a:srgbClr val="008A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30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C2A51BE-30D0-BE86-7643-255559E7F8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9" b="25956"/>
          <a:stretch/>
        </p:blipFill>
        <p:spPr>
          <a:xfrm>
            <a:off x="3413761" y="4249743"/>
            <a:ext cx="8019414" cy="4135293"/>
          </a:xfrm>
          <a:prstGeom prst="rect">
            <a:avLst/>
          </a:prstGeom>
        </p:spPr>
      </p:pic>
      <p:pic>
        <p:nvPicPr>
          <p:cNvPr id="6" name="Picture 5" descr="A picture containing text, tree, outdoor, sign&#10;&#10;Description automatically generated">
            <a:extLst>
              <a:ext uri="{FF2B5EF4-FFF2-40B4-BE49-F238E27FC236}">
                <a16:creationId xmlns:a16="http://schemas.microsoft.com/office/drawing/2014/main" id="{667AFC87-5A83-60C4-BB1E-DA123DDFC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509" y="9504510"/>
            <a:ext cx="11229975" cy="12192000"/>
          </a:xfrm>
          <a:prstGeom prst="rect">
            <a:avLst/>
          </a:prstGeom>
        </p:spPr>
      </p:pic>
      <p:pic>
        <p:nvPicPr>
          <p:cNvPr id="8" name="Picture 7" descr="A picture containing meat, meal&#10;&#10;Description automatically generated">
            <a:extLst>
              <a:ext uri="{FF2B5EF4-FFF2-40B4-BE49-F238E27FC236}">
                <a16:creationId xmlns:a16="http://schemas.microsoft.com/office/drawing/2014/main" id="{292C6EBA-2A12-9B09-7400-15A6727E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927" y="18722323"/>
            <a:ext cx="9726027" cy="6200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9E7999-47AA-EC9D-D22C-5910C44A6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9" y="27058976"/>
            <a:ext cx="10469148" cy="6821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06C4C2-88B0-EE4B-DB3D-FAD1E5CA3DC3}"/>
              </a:ext>
            </a:extLst>
          </p:cNvPr>
          <p:cNvSpPr txBox="1"/>
          <p:nvPr/>
        </p:nvSpPr>
        <p:spPr>
          <a:xfrm>
            <a:off x="6564922" y="38322881"/>
            <a:ext cx="254230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“Working at the Sankofa Community Farm taught me a myriad of skills that are not only applicable to my career of interest (medicine), but also in community engagement. Because of my site, I gained new insights on leadership, community cohesiveness, and a deeper understanding of the African Diaspora experience. I am grateful to have such a rare experience.” </a:t>
            </a:r>
          </a:p>
          <a:p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4000" i="1" dirty="0">
                <a:latin typeface="Verdana" panose="020B0604030504040204" pitchFamily="34" charset="0"/>
                <a:ea typeface="Verdana" panose="020B0604030504040204" pitchFamily="34" charset="0"/>
              </a:rPr>
              <a:t>Samuel Curry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7663</TotalTime>
  <Words>328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Verdana</vt:lpstr>
      <vt:lpstr>Wingdings</vt:lpstr>
      <vt:lpstr>Default Design</vt:lpstr>
      <vt:lpstr>PowerPoint Presentation</vt:lpstr>
    </vt:vector>
  </TitlesOfParts>
  <Company>Slidemakers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Paszko</dc:creator>
  <cp:lastModifiedBy>Curry, Samuel</cp:lastModifiedBy>
  <cp:revision>57</cp:revision>
  <dcterms:created xsi:type="dcterms:W3CDTF">2008-06-03T21:39:31Z</dcterms:created>
  <dcterms:modified xsi:type="dcterms:W3CDTF">2022-07-29T20:40:29Z</dcterms:modified>
</cp:coreProperties>
</file>