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5"/>
  </p:notesMasterIdLst>
  <p:sldIdLst>
    <p:sldId id="256" r:id="rId2"/>
    <p:sldId id="257" r:id="rId3"/>
    <p:sldId id="313" r:id="rId4"/>
    <p:sldId id="336" r:id="rId5"/>
    <p:sldId id="277" r:id="rId6"/>
    <p:sldId id="323" r:id="rId7"/>
    <p:sldId id="326" r:id="rId8"/>
    <p:sldId id="324" r:id="rId9"/>
    <p:sldId id="325" r:id="rId10"/>
    <p:sldId id="308" r:id="rId11"/>
    <p:sldId id="327" r:id="rId12"/>
    <p:sldId id="328" r:id="rId13"/>
    <p:sldId id="309" r:id="rId14"/>
    <p:sldId id="329" r:id="rId15"/>
    <p:sldId id="275" r:id="rId16"/>
    <p:sldId id="330" r:id="rId17"/>
    <p:sldId id="276" r:id="rId18"/>
    <p:sldId id="314" r:id="rId19"/>
    <p:sldId id="298" r:id="rId20"/>
    <p:sldId id="299" r:id="rId21"/>
    <p:sldId id="302" r:id="rId22"/>
    <p:sldId id="285" r:id="rId23"/>
    <p:sldId id="315" r:id="rId24"/>
    <p:sldId id="286" r:id="rId25"/>
    <p:sldId id="312" r:id="rId26"/>
    <p:sldId id="318" r:id="rId27"/>
    <p:sldId id="281" r:id="rId28"/>
    <p:sldId id="319" r:id="rId29"/>
    <p:sldId id="261" r:id="rId30"/>
    <p:sldId id="262" r:id="rId31"/>
    <p:sldId id="287" r:id="rId32"/>
    <p:sldId id="265" r:id="rId33"/>
    <p:sldId id="267" r:id="rId34"/>
    <p:sldId id="294" r:id="rId35"/>
    <p:sldId id="310" r:id="rId36"/>
    <p:sldId id="332" r:id="rId37"/>
    <p:sldId id="334" r:id="rId38"/>
    <p:sldId id="288" r:id="rId39"/>
    <p:sldId id="289" r:id="rId40"/>
    <p:sldId id="290" r:id="rId41"/>
    <p:sldId id="291" r:id="rId42"/>
    <p:sldId id="268" r:id="rId43"/>
    <p:sldId id="292" r:id="rId44"/>
    <p:sldId id="269" r:id="rId45"/>
    <p:sldId id="271" r:id="rId46"/>
    <p:sldId id="283" r:id="rId47"/>
    <p:sldId id="320" r:id="rId48"/>
    <p:sldId id="333" r:id="rId49"/>
    <p:sldId id="311" r:id="rId50"/>
    <p:sldId id="293" r:id="rId51"/>
    <p:sldId id="321" r:id="rId52"/>
    <p:sldId id="280" r:id="rId53"/>
    <p:sldId id="296" r:id="rId5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9"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FA3DD-F8E2-4DE6-BFD2-D83C9C534403}" v="3" dt="2024-06-03T18:34:29.78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550" autoAdjust="0"/>
    <p:restoredTop sz="88875" autoAdjust="0"/>
  </p:normalViewPr>
  <p:slideViewPr>
    <p:cSldViewPr snapToGrid="0">
      <p:cViewPr varScale="1">
        <p:scale>
          <a:sx n="72" d="100"/>
          <a:sy n="72" d="100"/>
        </p:scale>
        <p:origin x="90"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Ellen Miller" userId="f7a2fc033bc80a98" providerId="LiveId" clId="{7D7FA3DD-F8E2-4DE6-BFD2-D83C9C534403}"/>
    <pc:docChg chg="custSel addSld delSld modSld">
      <pc:chgData name="Mary Ellen Miller" userId="f7a2fc033bc80a98" providerId="LiveId" clId="{7D7FA3DD-F8E2-4DE6-BFD2-D83C9C534403}" dt="2024-06-03T18:40:40.909" v="377" actId="20577"/>
      <pc:docMkLst>
        <pc:docMk/>
      </pc:docMkLst>
      <pc:sldChg chg="modSp mod">
        <pc:chgData name="Mary Ellen Miller" userId="f7a2fc033bc80a98" providerId="LiveId" clId="{7D7FA3DD-F8E2-4DE6-BFD2-D83C9C534403}" dt="2024-06-03T18:40:40.909" v="377" actId="20577"/>
        <pc:sldMkLst>
          <pc:docMk/>
          <pc:sldMk cId="2419217395" sldId="293"/>
        </pc:sldMkLst>
        <pc:spChg chg="mod">
          <ac:chgData name="Mary Ellen Miller" userId="f7a2fc033bc80a98" providerId="LiveId" clId="{7D7FA3DD-F8E2-4DE6-BFD2-D83C9C534403}" dt="2024-06-03T18:40:40.909" v="377" actId="20577"/>
          <ac:spMkLst>
            <pc:docMk/>
            <pc:sldMk cId="2419217395" sldId="293"/>
            <ac:spMk id="3" creationId="{84198240-EC34-406D-AE0B-857633AA06E1}"/>
          </ac:spMkLst>
        </pc:spChg>
      </pc:sldChg>
      <pc:sldChg chg="modSp mod">
        <pc:chgData name="Mary Ellen Miller" userId="f7a2fc033bc80a98" providerId="LiveId" clId="{7D7FA3DD-F8E2-4DE6-BFD2-D83C9C534403}" dt="2024-06-03T18:27:27.077" v="140" actId="20577"/>
        <pc:sldMkLst>
          <pc:docMk/>
          <pc:sldMk cId="574683736" sldId="302"/>
        </pc:sldMkLst>
        <pc:spChg chg="mod">
          <ac:chgData name="Mary Ellen Miller" userId="f7a2fc033bc80a98" providerId="LiveId" clId="{7D7FA3DD-F8E2-4DE6-BFD2-D83C9C534403}" dt="2024-06-03T18:27:27.077" v="140" actId="20577"/>
          <ac:spMkLst>
            <pc:docMk/>
            <pc:sldMk cId="574683736" sldId="302"/>
            <ac:spMk id="3" creationId="{E1CE4411-72E5-46E7-A685-551C9B95AC7E}"/>
          </ac:spMkLst>
        </pc:spChg>
      </pc:sldChg>
      <pc:sldChg chg="modSp mod">
        <pc:chgData name="Mary Ellen Miller" userId="f7a2fc033bc80a98" providerId="LiveId" clId="{7D7FA3DD-F8E2-4DE6-BFD2-D83C9C534403}" dt="2024-06-03T18:35:16.004" v="243" actId="14100"/>
        <pc:sldMkLst>
          <pc:docMk/>
          <pc:sldMk cId="2509909118" sldId="334"/>
        </pc:sldMkLst>
        <pc:spChg chg="mod">
          <ac:chgData name="Mary Ellen Miller" userId="f7a2fc033bc80a98" providerId="LiveId" clId="{7D7FA3DD-F8E2-4DE6-BFD2-D83C9C534403}" dt="2024-06-03T18:35:16.004" v="243" actId="14100"/>
          <ac:spMkLst>
            <pc:docMk/>
            <pc:sldMk cId="2509909118" sldId="334"/>
            <ac:spMk id="2" creationId="{1A299038-6E32-E475-CCD7-4D3ECBB96985}"/>
          </ac:spMkLst>
        </pc:spChg>
      </pc:sldChg>
      <pc:sldChg chg="modSp new del mod">
        <pc:chgData name="Mary Ellen Miller" userId="f7a2fc033bc80a98" providerId="LiveId" clId="{7D7FA3DD-F8E2-4DE6-BFD2-D83C9C534403}" dt="2024-06-03T18:27:34.841" v="141" actId="2696"/>
        <pc:sldMkLst>
          <pc:docMk/>
          <pc:sldMk cId="1879129618" sldId="337"/>
        </pc:sldMkLst>
        <pc:spChg chg="mod">
          <ac:chgData name="Mary Ellen Miller" userId="f7a2fc033bc80a98" providerId="LiveId" clId="{7D7FA3DD-F8E2-4DE6-BFD2-D83C9C534403}" dt="2024-06-03T18:16:36.503" v="2" actId="20577"/>
          <ac:spMkLst>
            <pc:docMk/>
            <pc:sldMk cId="1879129618" sldId="337"/>
            <ac:spMk id="3" creationId="{554DB5A0-14FA-94FC-160D-E4DB874DF0D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23T17:17:28.646" idx="2">
    <p:pos x="10" y="10"/>
    <p:text>I had some papers, but I didn’t know they were prescriptions and I walked around for a week without my medication. I was ashamed to go back to the doctor, but a woman saw the papers I had and told me they were prescriptions. It’s bad to not know how to read. After getting my medicine I had to come back and ask how to take them because I was urinating too much. They told me I was taking double the medication I was supposed to. I had two bottles and I was taking one from each bottle, but it turned out they were the same medication. But since I don’t know how to read, I didn’t know.</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23T17:23:53.567" idx="4">
    <p:pos x="10" y="10"/>
    <p:text>PHN: Jill....I see you are taking birth control pills Tell me how you take them?</p:text>
    <p:extLst>
      <p:ext uri="{C676402C-5697-4E1C-873F-D02D1690AC5C}">
        <p15:threadingInfo xmlns:p15="http://schemas.microsoft.com/office/powerpoint/2012/main" timeZoneBias="240"/>
      </p:ext>
    </p:extLst>
  </p:cm>
  <p:cm authorId="1" dt="2020-06-23T17:25:22.053" idx="5">
    <p:pos x="10" y="106"/>
    <p:text>Jill: Well some days I take one and some days I dont take any. On weekends I take more than one.</p:text>
    <p:extLst>
      <p:ext uri="{C676402C-5697-4E1C-873F-D02D1690AC5C}">
        <p15:threadingInfo xmlns:p15="http://schemas.microsoft.com/office/powerpoint/2012/main" timeZoneBias="240">
          <p15:parentCm authorId="1" idx="4"/>
        </p15:threadingInfo>
      </p:ext>
    </p:extLst>
  </p:cm>
  <p:cm authorId="1" dt="2020-06-23T17:25:44.618" idx="6">
    <p:pos x="10" y="202"/>
    <p:text>PHN: How did your doctor tell you to take them?</p:text>
    <p:extLst>
      <p:ext uri="{C676402C-5697-4E1C-873F-D02D1690AC5C}">
        <p15:threadingInfo xmlns:p15="http://schemas.microsoft.com/office/powerpoint/2012/main" timeZoneBias="240">
          <p15:parentCm authorId="1" idx="4"/>
        </p15:threadingInfo>
      </p:ext>
    </p:extLst>
  </p:cm>
  <p:cm authorId="1" dt="2020-06-23T17:26:55.494" idx="7">
    <p:pos x="10" y="298"/>
    <p:text>Jill: He said these pills would help me not get pregrant when I have ses, so I take them anytime I have sex.  PAUSE Jill is a 21 year old house cleaner who reads at the second grade level</p:text>
    <p:extLst>
      <p:ext uri="{C676402C-5697-4E1C-873F-D02D1690AC5C}">
        <p15:threadingInfo xmlns:p15="http://schemas.microsoft.com/office/powerpoint/2012/main" timeZoneBias="24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22T18:52:57.840" idx="1">
    <p:pos x="10" y="10"/>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23T17:27:32.685" idx="8">
    <p:pos x="10" y="10"/>
    <p:text>Mr. Rodgers was discharged from a lengthy hospital stay with a deep leg ulcer due to complications of diabetes. He now has home care visits by a wound care nurse. Prior to the next visit of the wound care nurse,  he ran out of anticeptic ointment that was prescribed for his let ulcer. Because it was a holiday weekend, he and his wife thought that the woundcare nurse was off. They applied a thick film of vasaline to the wound and covered it up for 3 days. When the wound care nurse returned for her next visit, his wound had worsened so much that he had to be re-admitted to the acute care hospital and treated with IV antibiotics and wound debridgment for several days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6-23T18:33:23.266" idx="9">
    <p:pos x="6275" y="1662"/>
    <p:text>The patient had heart failure but had stopped taking his beta-blocker. His cardiologist asked why?
"It makes me feel so tired," the patient said. "My heart feels like it's going too slow." HIs doc looked at the man's medications and immediately realized the problem. While his patient had originally been prescribed metoprolol succinate (TOPROL), he'd recently been switched to carvedilol (COREG). However, no one had told him to stop taking the metoprolol succinate. He was taking his beta blockers and a BP lowering medication.
"His heart rate was in the fifties," The patient had to be admitted to the local hospital telemetry floor to be monitored for his heart failure for 24-48 hours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9A2A418-33BF-4E1F-B791-ACB4E1D2F991}" type="datetimeFigureOut">
              <a:rPr lang="en-US" smtClean="0"/>
              <a:t>6/3/2024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FB51B167-43A2-4C17-8550-05A9AA256003}" type="slidenum">
              <a:rPr lang="en-US" smtClean="0"/>
              <a:t>‹#›</a:t>
            </a:fld>
            <a:endParaRPr lang="en-US"/>
          </a:p>
        </p:txBody>
      </p:sp>
    </p:spTree>
    <p:extLst>
      <p:ext uri="{BB962C8B-B14F-4D97-AF65-F5344CB8AC3E}">
        <p14:creationId xmlns:p14="http://schemas.microsoft.com/office/powerpoint/2010/main" val="31934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1B167-43A2-4C17-8550-05A9AA256003}" type="slidenum">
              <a:rPr lang="en-US" smtClean="0"/>
              <a:t>23</a:t>
            </a:fld>
            <a:endParaRPr lang="en-US"/>
          </a:p>
        </p:txBody>
      </p:sp>
    </p:spTree>
    <p:extLst>
      <p:ext uri="{BB962C8B-B14F-4D97-AF65-F5344CB8AC3E}">
        <p14:creationId xmlns:p14="http://schemas.microsoft.com/office/powerpoint/2010/main" val="385592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1B167-43A2-4C17-8550-05A9AA256003}" type="slidenum">
              <a:rPr lang="en-US" smtClean="0"/>
              <a:t>33</a:t>
            </a:fld>
            <a:endParaRPr lang="en-US"/>
          </a:p>
        </p:txBody>
      </p:sp>
    </p:spTree>
    <p:extLst>
      <p:ext uri="{BB962C8B-B14F-4D97-AF65-F5344CB8AC3E}">
        <p14:creationId xmlns:p14="http://schemas.microsoft.com/office/powerpoint/2010/main" val="361735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1B167-43A2-4C17-8550-05A9AA256003}" type="slidenum">
              <a:rPr lang="en-US" smtClean="0"/>
              <a:t>53</a:t>
            </a:fld>
            <a:endParaRPr lang="en-US"/>
          </a:p>
        </p:txBody>
      </p:sp>
    </p:spTree>
    <p:extLst>
      <p:ext uri="{BB962C8B-B14F-4D97-AF65-F5344CB8AC3E}">
        <p14:creationId xmlns:p14="http://schemas.microsoft.com/office/powerpoint/2010/main" val="2936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964EB9E-A344-4229-860D-2C1A280BB197}"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27086420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4EB9E-A344-4229-860D-2C1A280BB197}"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59679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4EB9E-A344-4229-860D-2C1A280BB197}"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85927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64EB9E-A344-4229-860D-2C1A280BB197}"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26237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964EB9E-A344-4229-860D-2C1A280BB197}"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3459219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964EB9E-A344-4229-860D-2C1A280BB197}" type="datetimeFigureOut">
              <a:rPr lang="en-US" smtClean="0"/>
              <a:t>6/3/2024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46972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964EB9E-A344-4229-860D-2C1A280BB197}"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29B27-C977-4D2B-99E9-A29286C7BE4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9592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64EB9E-A344-4229-860D-2C1A280BB197}"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20672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4EB9E-A344-4229-860D-2C1A280BB197}"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69662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964EB9E-A344-4229-860D-2C1A280BB197}" type="datetimeFigureOut">
              <a:rPr lang="en-US" smtClean="0"/>
              <a:t>6/3/2024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11867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964EB9E-A344-4229-860D-2C1A280BB197}" type="datetimeFigureOut">
              <a:rPr lang="en-US" smtClean="0"/>
              <a:t>6/3/2024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3B29B27-C977-4D2B-99E9-A29286C7BE48}" type="slidenum">
              <a:rPr lang="en-US" smtClean="0"/>
              <a:t>‹#›</a:t>
            </a:fld>
            <a:endParaRPr lang="en-US"/>
          </a:p>
        </p:txBody>
      </p:sp>
    </p:spTree>
    <p:extLst>
      <p:ext uri="{BB962C8B-B14F-4D97-AF65-F5344CB8AC3E}">
        <p14:creationId xmlns:p14="http://schemas.microsoft.com/office/powerpoint/2010/main" val="32274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964EB9E-A344-4229-860D-2C1A280BB197}" type="datetimeFigureOut">
              <a:rPr lang="en-US" smtClean="0"/>
              <a:t>6/3/2024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3B29B27-C977-4D2B-99E9-A29286C7BE48}" type="slidenum">
              <a:rPr lang="en-US" smtClean="0"/>
              <a:t>‹#›</a:t>
            </a:fld>
            <a:endParaRPr lang="en-US"/>
          </a:p>
        </p:txBody>
      </p:sp>
    </p:spTree>
    <p:extLst>
      <p:ext uri="{BB962C8B-B14F-4D97-AF65-F5344CB8AC3E}">
        <p14:creationId xmlns:p14="http://schemas.microsoft.com/office/powerpoint/2010/main" val="27428783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fashion-woman-girl-women-34068/"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brhl.org.au/webinar-health-literacy-safety-and-quality/"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healthliteracy/learn/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ncydixonblog.com/2018/12/knowledge-workers-take-charge.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healthliteracy/learn/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hyperlink" Target="https://www.cdc.gov/healthliteracy/learn/understandingliterac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nces.ed.gov/surveys/piaac/skillsma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hcs.org/resource/health-literacy-fact-sheets/" TargetMode="External"/><Relationship Id="rId2" Type="http://schemas.openxmlformats.org/officeDocument/2006/relationships/hyperlink" Target="https://nsuworks.nova.edu/ijahsp/vol16/iss4/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pharmacytimes.com/contributor/steve-leuck-pharmd/2017/04/the-cost-of-low-health-literac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health.gov/healthypeople/objectives-and-data/browse-objectives/health-communic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health.gov/healthypeople/objectives-and-data/browse-objectives/health-communic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hyperlink" Target="https://www.acc.org/latest-in-cardiology/articles/2019/10/06/24/42/cover-story-recognizing-and-addressing-health-literacy-in-your-patien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V3OU_NF4q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brary.med.utah.edu/Patient_Ed/workshop/handouts/realm_test.pdf" TargetMode="External"/><Relationship Id="rId1" Type="http://schemas.openxmlformats.org/officeDocument/2006/relationships/slideLayout" Target="../slideLayouts/slideLayout2.xml"/><Relationship Id="rId4" Type="http://schemas.openxmlformats.org/officeDocument/2006/relationships/hyperlink" Target="https://pixabay.com/en/disapprove-bad-down-rate-rated-14925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jabfm.org/content/24/3/281.ful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file:///C:\Users\owner\Downloads\nvs_flipbook_english_final.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readabilityformulas.com/smog-readability-formula.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tatista.com/statistics/864380/share-of-us-e-prescription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file:///C:\Users\owner\Downloads\english-maternity-consent-form---updated-jan-2018.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ihi.org/resources/Pages/Tools/Ask-Me-3-Good-Questions-for-Your-Good-Health.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health.gov/healthliteracyonlin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hsph.harvard.edu/healthliteracy/"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ilkeninstitute.org/sites/default/files/2022-05/Health_Literacy_United_States_Final_Report.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books/NBK216035/#ddd0004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thecollaboratory.wikidot.com/2013-philosophy-of-thought-logic"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cdc.gov/healthliteracy/learn/index.html" TargetMode="External"/><Relationship Id="rId3" Type="http://schemas.openxmlformats.org/officeDocument/2006/relationships/hyperlink" Target="https://www.acc.org/latest-in-cardiology/articles/2019/10/06/24/42/cover-story-recognizing-and-addressing-health-literacy-in-your-patients" TargetMode="External"/><Relationship Id="rId7" Type="http://schemas.openxmlformats.org/officeDocument/2006/relationships/hyperlink" Target="https://www.cdc.gov/healthliteracy/learn/index.html#wnd" TargetMode="External"/><Relationship Id="rId2" Type="http://schemas.openxmlformats.org/officeDocument/2006/relationships/hyperlink" Target="https://acpdecisions.org/four-simple-strategies-for-improving-your-patients-health-literacy" TargetMode="External"/><Relationship Id="rId1" Type="http://schemas.openxmlformats.org/officeDocument/2006/relationships/slideLayout" Target="../slideLayouts/slideLayout2.xml"/><Relationship Id="rId6" Type="http://schemas.openxmlformats.org/officeDocument/2006/relationships/hyperlink" Target="https://www.cdc.gov/nchs/healthy_people/hp2020.htm" TargetMode="External"/><Relationship Id="rId5" Type="http://schemas.openxmlformats.org/officeDocument/2006/relationships/hyperlink" Target="https://www.cdc.gov/healthliteracy/learn/understandingliteracy.html" TargetMode="External"/><Relationship Id="rId4" Type="http://schemas.openxmlformats.org/officeDocument/2006/relationships/hyperlink" Target="https://www.cdc.gov/healthliteracy/shareinteract/TellOthers.html"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health.gov/healthypeople/objectives-and-data/browse-objectives/health-communication" TargetMode="External"/><Relationship Id="rId3" Type="http://schemas.openxmlformats.org/officeDocument/2006/relationships/hyperlink" Target="https://doi.org/10.1097/01.NPR.0000541468.54290.49" TargetMode="External"/><Relationship Id="rId7" Type="http://schemas.openxmlformats.org/officeDocument/2006/relationships/hyperlink" Target="https://doi.org/10.1007/BF0264036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nces.ed.gov/surveys/piaac/doc/us-piaac-skillsmap_summary.pdf" TargetMode="External"/><Relationship Id="rId5" Type="http://schemas.openxmlformats.org/officeDocument/2006/relationships/hyperlink" Target="https://www.nnlm.gov/guides/intro-health-literacy" TargetMode="External"/><Relationship Id="rId4" Type="http://schemas.openxmlformats.org/officeDocument/2006/relationships/hyperlink" Target="https://milkeninstitute.org/sites/default/files/2022-05/Health_Literacy_United_States_Final_Report.pdf" TargetMode="External"/><Relationship Id="rId9" Type="http://schemas.openxmlformats.org/officeDocument/2006/relationships/hyperlink" Target="https://doi.org/10.3122/jabfm.2011.03.10021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healthliteracy/learn/index.html#w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healthliteracy/learn/index.html#wn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3188-BB3F-48F7-A374-0480D86421DB}"/>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dirty="0">
                <a:solidFill>
                  <a:schemeClr val="tx1"/>
                </a:solidFill>
              </a:rPr>
              <a:t>FYI: Health Literacy Tenets</a:t>
            </a:r>
          </a:p>
        </p:txBody>
      </p:sp>
      <p:sp>
        <p:nvSpPr>
          <p:cNvPr id="3" name="Subtitle 2">
            <a:extLst>
              <a:ext uri="{FF2B5EF4-FFF2-40B4-BE49-F238E27FC236}">
                <a16:creationId xmlns:a16="http://schemas.microsoft.com/office/drawing/2014/main" id="{75EAA942-D67F-4486-9283-3BC552247FEB}"/>
              </a:ext>
            </a:extLst>
          </p:cNvPr>
          <p:cNvSpPr>
            <a:spLocks noGrp="1"/>
          </p:cNvSpPr>
          <p:nvPr>
            <p:ph type="subTitle" idx="1"/>
          </p:nvPr>
        </p:nvSpPr>
        <p:spPr>
          <a:xfrm>
            <a:off x="0" y="1078787"/>
            <a:ext cx="5498590" cy="5024062"/>
          </a:xfrm>
        </p:spPr>
        <p:txBody>
          <a:bodyPr anchor="ctr">
            <a:normAutofit/>
          </a:bodyPr>
          <a:lstStyle/>
          <a:p>
            <a:pPr algn="r">
              <a:lnSpc>
                <a:spcPct val="90000"/>
              </a:lnSpc>
            </a:pPr>
            <a:r>
              <a:rPr lang="en-US" sz="2400" dirty="0">
                <a:solidFill>
                  <a:srgbClr val="FFFFFF"/>
                </a:solidFill>
              </a:rPr>
              <a:t>Mary Ellen T. Miller PhD, RN, PHNA-BC</a:t>
            </a:r>
          </a:p>
          <a:p>
            <a:pPr>
              <a:lnSpc>
                <a:spcPct val="90000"/>
              </a:lnSpc>
            </a:pPr>
            <a:endParaRPr lang="en-US" sz="2400" dirty="0">
              <a:solidFill>
                <a:srgbClr val="FFFFFF"/>
              </a:solidFill>
            </a:endParaRPr>
          </a:p>
          <a:p>
            <a:pPr>
              <a:lnSpc>
                <a:spcPct val="90000"/>
              </a:lnSpc>
            </a:pPr>
            <a:r>
              <a:rPr lang="en-US" dirty="0">
                <a:solidFill>
                  <a:srgbClr val="FFFFFF"/>
                </a:solidFill>
              </a:rPr>
              <a:t>Former Director, Lehigh Valley Affiliate </a:t>
            </a:r>
          </a:p>
          <a:p>
            <a:pPr>
              <a:lnSpc>
                <a:spcPct val="90000"/>
              </a:lnSpc>
            </a:pPr>
            <a:r>
              <a:rPr lang="en-US" dirty="0">
                <a:solidFill>
                  <a:srgbClr val="FFFFFF"/>
                </a:solidFill>
              </a:rPr>
              <a:t>Bridging the Gaps Community Health Internship</a:t>
            </a:r>
          </a:p>
          <a:p>
            <a:pPr algn="r">
              <a:lnSpc>
                <a:spcPct val="90000"/>
              </a:lnSpc>
            </a:pPr>
            <a:endParaRPr lang="en-US" dirty="0">
              <a:solidFill>
                <a:srgbClr val="FFFFFF"/>
              </a:solidFill>
            </a:endParaRPr>
          </a:p>
          <a:p>
            <a:pPr algn="r">
              <a:lnSpc>
                <a:spcPct val="90000"/>
              </a:lnSpc>
            </a:pPr>
            <a:r>
              <a:rPr lang="en-US" dirty="0">
                <a:solidFill>
                  <a:srgbClr val="FFFFFF"/>
                </a:solidFill>
              </a:rPr>
              <a:t>Associate Professor, </a:t>
            </a:r>
            <a:r>
              <a:rPr lang="en-US" dirty="0" err="1">
                <a:solidFill>
                  <a:srgbClr val="FFFFFF"/>
                </a:solidFill>
              </a:rPr>
              <a:t>DeSales</a:t>
            </a:r>
            <a:r>
              <a:rPr lang="en-US" dirty="0">
                <a:solidFill>
                  <a:srgbClr val="FFFFFF"/>
                </a:solidFill>
              </a:rPr>
              <a:t> University, Retired</a:t>
            </a:r>
          </a:p>
          <a:p>
            <a:pPr algn="r">
              <a:lnSpc>
                <a:spcPct val="90000"/>
              </a:lnSpc>
            </a:pPr>
            <a:r>
              <a:rPr lang="en-US" dirty="0">
                <a:solidFill>
                  <a:srgbClr val="FFFFFF"/>
                </a:solidFill>
              </a:rPr>
              <a:t>maryellen.miller@desales.edu</a:t>
            </a:r>
          </a:p>
        </p:txBody>
      </p:sp>
    </p:spTree>
    <p:extLst>
      <p:ext uri="{BB962C8B-B14F-4D97-AF65-F5344CB8AC3E}">
        <p14:creationId xmlns:p14="http://schemas.microsoft.com/office/powerpoint/2010/main" val="412858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42CC-8185-4E40-90CE-48EFBE2E1C43}"/>
              </a:ext>
            </a:extLst>
          </p:cNvPr>
          <p:cNvSpPr>
            <a:spLocks noGrp="1"/>
          </p:cNvSpPr>
          <p:nvPr>
            <p:ph type="title"/>
          </p:nvPr>
        </p:nvSpPr>
        <p:spPr>
          <a:xfrm>
            <a:off x="1260873" y="1479479"/>
            <a:ext cx="3685032" cy="3792037"/>
          </a:xfrm>
          <a:prstGeom prst="ellipse">
            <a:avLst/>
          </a:prstGeom>
          <a:solidFill>
            <a:schemeClr val="accent2">
              <a:lumMod val="75000"/>
            </a:schemeClr>
          </a:solidFill>
          <a:ln>
            <a:noFill/>
          </a:ln>
        </p:spPr>
        <p:txBody>
          <a:bodyPr>
            <a:normAutofit/>
          </a:bodyPr>
          <a:lstStyle/>
          <a:p>
            <a:r>
              <a:rPr lang="en-US" sz="2600">
                <a:solidFill>
                  <a:srgbClr val="FFFFFF"/>
                </a:solidFill>
              </a:rPr>
              <a:t>What is the Rate of Low Health Literacy in the US?</a:t>
            </a:r>
          </a:p>
        </p:txBody>
      </p:sp>
      <p:sp>
        <p:nvSpPr>
          <p:cNvPr id="5" name="Content Placeholder 4">
            <a:extLst>
              <a:ext uri="{FF2B5EF4-FFF2-40B4-BE49-F238E27FC236}">
                <a16:creationId xmlns:a16="http://schemas.microsoft.com/office/drawing/2014/main" id="{458FFC82-65AD-C844-97D5-6FE7F2C3380D}"/>
              </a:ext>
            </a:extLst>
          </p:cNvPr>
          <p:cNvSpPr>
            <a:spLocks noGrp="1"/>
          </p:cNvSpPr>
          <p:nvPr>
            <p:ph idx="1"/>
          </p:nvPr>
        </p:nvSpPr>
        <p:spPr>
          <a:xfrm>
            <a:off x="5074920" y="457200"/>
            <a:ext cx="4885944" cy="5449824"/>
          </a:xfrm>
        </p:spPr>
        <p:txBody>
          <a:bodyPr>
            <a:normAutofit lnSpcReduction="10000"/>
          </a:bodyPr>
          <a:lstStyle/>
          <a:p>
            <a:pPr algn="l"/>
            <a:r>
              <a:rPr lang="en-US" sz="2400" b="0" i="0" dirty="0">
                <a:solidFill>
                  <a:srgbClr val="666666"/>
                </a:solidFill>
                <a:effectLst/>
                <a:latin typeface="system-ui"/>
              </a:rPr>
              <a:t>Approximately 80 million US adults have low health literacy skills (Hickey, et al., 2018)</a:t>
            </a:r>
          </a:p>
          <a:p>
            <a:pPr algn="l"/>
            <a:r>
              <a:rPr lang="en-US" sz="2400" b="0" i="0" dirty="0">
                <a:solidFill>
                  <a:srgbClr val="666666"/>
                </a:solidFill>
                <a:effectLst/>
                <a:latin typeface="system-ui"/>
              </a:rPr>
              <a:t>Nearly 9 out of 10 adults struggle with health literacy (National Libraries of Medicine, 2023)</a:t>
            </a:r>
          </a:p>
          <a:p>
            <a:pPr algn="l"/>
            <a:r>
              <a:rPr lang="en-US" sz="2400" b="0" i="0" dirty="0">
                <a:solidFill>
                  <a:srgbClr val="666666"/>
                </a:solidFill>
                <a:effectLst/>
                <a:latin typeface="system-ui"/>
              </a:rPr>
              <a:t> Even people with high literacy skills may have low </a:t>
            </a:r>
            <a:r>
              <a:rPr lang="en-US" sz="2400" b="0" i="1" dirty="0">
                <a:solidFill>
                  <a:srgbClr val="666666"/>
                </a:solidFill>
                <a:effectLst/>
                <a:latin typeface="system-ui"/>
              </a:rPr>
              <a:t>health</a:t>
            </a:r>
            <a:r>
              <a:rPr lang="en-US" sz="2400" b="0" i="0" dirty="0">
                <a:solidFill>
                  <a:srgbClr val="666666"/>
                </a:solidFill>
                <a:effectLst/>
                <a:latin typeface="system-ui"/>
              </a:rPr>
              <a:t> literacy skills in certain situations.</a:t>
            </a:r>
          </a:p>
          <a:p>
            <a:pPr algn="l"/>
            <a:r>
              <a:rPr lang="en-US" sz="2400" b="0" i="0" dirty="0">
                <a:solidFill>
                  <a:srgbClr val="666666"/>
                </a:solidFill>
                <a:effectLst/>
                <a:latin typeface="system-ui"/>
              </a:rPr>
              <a:t> For example, someone who is stressed and sick when they’re accessing health information may have trouble remembering, understanding, and using that information.</a:t>
            </a:r>
          </a:p>
          <a:p>
            <a:pPr algn="l"/>
            <a:endParaRPr lang="en-US" sz="2400" b="0" i="0" dirty="0">
              <a:solidFill>
                <a:srgbClr val="666666"/>
              </a:solidFill>
              <a:effectLst/>
              <a:latin typeface="system-ui"/>
            </a:endParaRPr>
          </a:p>
          <a:p>
            <a:pPr algn="l"/>
            <a:endParaRPr lang="en-US" b="0" i="0" dirty="0">
              <a:solidFill>
                <a:srgbClr val="294668"/>
              </a:solidFill>
              <a:effectLst/>
              <a:latin typeface="system-ui"/>
            </a:endParaRPr>
          </a:p>
          <a:p>
            <a:endParaRPr lang="en-US" dirty="0"/>
          </a:p>
        </p:txBody>
      </p:sp>
    </p:spTree>
    <p:extLst>
      <p:ext uri="{BB962C8B-B14F-4D97-AF65-F5344CB8AC3E}">
        <p14:creationId xmlns:p14="http://schemas.microsoft.com/office/powerpoint/2010/main" val="302356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0AA2D7-F3B9-F231-02B6-BFFFD5AB422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Why is Health Literacy Important?</a:t>
            </a:r>
          </a:p>
        </p:txBody>
      </p:sp>
      <p:sp>
        <p:nvSpPr>
          <p:cNvPr id="3" name="Content Placeholder 2">
            <a:extLst>
              <a:ext uri="{FF2B5EF4-FFF2-40B4-BE49-F238E27FC236}">
                <a16:creationId xmlns:a16="http://schemas.microsoft.com/office/drawing/2014/main" id="{5446A665-C60E-9E51-2648-C03E9F24F9BB}"/>
              </a:ext>
            </a:extLst>
          </p:cNvPr>
          <p:cNvSpPr>
            <a:spLocks noGrp="1"/>
          </p:cNvSpPr>
          <p:nvPr>
            <p:ph idx="1"/>
          </p:nvPr>
        </p:nvSpPr>
        <p:spPr>
          <a:xfrm>
            <a:off x="5591695" y="701040"/>
            <a:ext cx="5320696" cy="5547360"/>
          </a:xfrm>
        </p:spPr>
        <p:txBody>
          <a:bodyPr anchor="ctr">
            <a:normAutofit/>
          </a:bodyPr>
          <a:lstStyle/>
          <a:p>
            <a:r>
              <a:rPr lang="en-US" sz="2000" b="0" i="0" dirty="0">
                <a:effectLst/>
                <a:latin typeface="system-ui"/>
              </a:rPr>
              <a:t>Health literacy involves more than reading — it also includes specific skills, like calculating the right dose of a medicine, following directions for fasting before a surgery, or checking a nutrition label to make sure an item is safe for someone with a food allergy. </a:t>
            </a:r>
          </a:p>
          <a:p>
            <a:r>
              <a:rPr lang="en-US" sz="2000" b="0" i="0" dirty="0">
                <a:effectLst/>
                <a:latin typeface="system-ui"/>
              </a:rPr>
              <a:t>People with low health literacy skills may have trouble doing these things.</a:t>
            </a:r>
          </a:p>
          <a:p>
            <a:r>
              <a:rPr lang="en-US" sz="2000" dirty="0">
                <a:latin typeface="system-ui"/>
              </a:rPr>
              <a:t>Low health literacy skills contribute to poor health outcomes</a:t>
            </a:r>
          </a:p>
          <a:p>
            <a:endParaRPr lang="en-US" b="0" i="0" dirty="0">
              <a:effectLst/>
              <a:latin typeface="system-ui"/>
            </a:endParaRPr>
          </a:p>
          <a:p>
            <a:pPr marL="0" indent="0">
              <a:buNone/>
            </a:pPr>
            <a:r>
              <a:rPr lang="en-US" dirty="0">
                <a:latin typeface="system-ui"/>
              </a:rPr>
              <a:t>National Libraries of Medicine (2023)</a:t>
            </a:r>
            <a:endParaRPr lang="en-US" b="0" i="0" dirty="0">
              <a:effectLst/>
              <a:latin typeface="system-ui"/>
            </a:endParaRPr>
          </a:p>
          <a:p>
            <a:endParaRPr lang="en-US" dirty="0"/>
          </a:p>
        </p:txBody>
      </p:sp>
    </p:spTree>
    <p:extLst>
      <p:ext uri="{BB962C8B-B14F-4D97-AF65-F5344CB8AC3E}">
        <p14:creationId xmlns:p14="http://schemas.microsoft.com/office/powerpoint/2010/main" val="237813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F80B-5C93-7847-1C41-BC5441A3F671}"/>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34CBB2DC-A875-AE7D-6677-A729A9E6EF70}"/>
              </a:ext>
            </a:extLst>
          </p:cNvPr>
          <p:cNvSpPr>
            <a:spLocks noGrp="1"/>
          </p:cNvSpPr>
          <p:nvPr>
            <p:ph idx="1"/>
          </p:nvPr>
        </p:nvSpPr>
        <p:spPr>
          <a:xfrm>
            <a:off x="2231136" y="2638044"/>
            <a:ext cx="7729728" cy="3863340"/>
          </a:xfrm>
        </p:spPr>
        <p:txBody>
          <a:bodyPr>
            <a:normAutofit/>
          </a:bodyPr>
          <a:lstStyle/>
          <a:p>
            <a:pPr marL="0" indent="0">
              <a:buNone/>
            </a:pPr>
            <a:r>
              <a:rPr lang="en-US" sz="4000" dirty="0"/>
              <a:t>What is the reading level of adults in the United States?</a:t>
            </a:r>
          </a:p>
          <a:p>
            <a:pPr marL="0" indent="0">
              <a:buNone/>
            </a:pPr>
            <a:endParaRPr lang="en-US" sz="4000" dirty="0"/>
          </a:p>
        </p:txBody>
      </p:sp>
      <p:pic>
        <p:nvPicPr>
          <p:cNvPr id="5" name="Picture 4" descr="A person holding a book&#10;&#10;Description automatically generated with low confidence">
            <a:extLst>
              <a:ext uri="{FF2B5EF4-FFF2-40B4-BE49-F238E27FC236}">
                <a16:creationId xmlns:a16="http://schemas.microsoft.com/office/drawing/2014/main" id="{DDB733B8-3CE5-B832-A238-D8A1D5146239}"/>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09360" y="3891280"/>
            <a:ext cx="5882640" cy="2966720"/>
          </a:xfrm>
          <a:prstGeom prst="rect">
            <a:avLst/>
          </a:prstGeom>
        </p:spPr>
      </p:pic>
    </p:spTree>
    <p:extLst>
      <p:ext uri="{BB962C8B-B14F-4D97-AF65-F5344CB8AC3E}">
        <p14:creationId xmlns:p14="http://schemas.microsoft.com/office/powerpoint/2010/main" val="189192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4F3B-3ABC-444F-9C46-EB83DDB03CA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What is the Reading Level of Adults in the US?</a:t>
            </a:r>
          </a:p>
        </p:txBody>
      </p:sp>
      <p:sp>
        <p:nvSpPr>
          <p:cNvPr id="3" name="Content Placeholder 2">
            <a:extLst>
              <a:ext uri="{FF2B5EF4-FFF2-40B4-BE49-F238E27FC236}">
                <a16:creationId xmlns:a16="http://schemas.microsoft.com/office/drawing/2014/main" id="{D46D8730-0CF0-4752-A228-997F74A435FE}"/>
              </a:ext>
            </a:extLst>
          </p:cNvPr>
          <p:cNvSpPr>
            <a:spLocks noGrp="1"/>
          </p:cNvSpPr>
          <p:nvPr>
            <p:ph idx="1"/>
          </p:nvPr>
        </p:nvSpPr>
        <p:spPr>
          <a:xfrm>
            <a:off x="5591695" y="195209"/>
            <a:ext cx="5320696" cy="6479911"/>
          </a:xfrm>
        </p:spPr>
        <p:txBody>
          <a:bodyPr anchor="ctr">
            <a:normAutofit/>
          </a:bodyPr>
          <a:lstStyle/>
          <a:p>
            <a:r>
              <a:rPr lang="en-US" sz="2400" dirty="0"/>
              <a:t>The average American adult reads at an eighth-grade level (</a:t>
            </a:r>
            <a:r>
              <a:rPr lang="en-US" sz="2400" dirty="0" err="1"/>
              <a:t>Doak</a:t>
            </a:r>
            <a:r>
              <a:rPr lang="en-US" sz="2400" dirty="0"/>
              <a:t> CC, </a:t>
            </a:r>
            <a:r>
              <a:rPr lang="en-US" sz="2400" dirty="0" err="1"/>
              <a:t>Doak</a:t>
            </a:r>
            <a:r>
              <a:rPr lang="en-US" sz="2400" dirty="0"/>
              <a:t> LG, </a:t>
            </a:r>
            <a:r>
              <a:rPr lang="en-US" sz="2400" dirty="0" err="1"/>
              <a:t>Friedell</a:t>
            </a:r>
            <a:r>
              <a:rPr lang="en-US" sz="2400" dirty="0"/>
              <a:t> GH, &amp; Meade CD, 1998; </a:t>
            </a:r>
            <a:r>
              <a:rPr lang="en-US" sz="2400" dirty="0" err="1"/>
              <a:t>Eltorai</a:t>
            </a:r>
            <a:r>
              <a:rPr lang="en-US" sz="2400" dirty="0"/>
              <a:t> et al., 2014;  Wylie, A. 2019) </a:t>
            </a:r>
          </a:p>
          <a:p>
            <a:r>
              <a:rPr lang="en-US" sz="2400" dirty="0"/>
              <a:t> However, nearly one-fifth of adults in America cannot comprehend fourth-grade-level text (</a:t>
            </a:r>
            <a:r>
              <a:rPr lang="en-US" sz="2400" dirty="0" err="1"/>
              <a:t>Doak</a:t>
            </a:r>
            <a:r>
              <a:rPr lang="en-US" sz="2400" dirty="0"/>
              <a:t> CC, </a:t>
            </a:r>
            <a:r>
              <a:rPr lang="en-US" sz="2400" dirty="0" err="1"/>
              <a:t>Doak</a:t>
            </a:r>
            <a:r>
              <a:rPr lang="en-US" sz="2400" dirty="0"/>
              <a:t> LG &amp; Root JH, 1996; Literacy Mid-South, 2010;  Wylie, A. 2019)</a:t>
            </a:r>
          </a:p>
          <a:p>
            <a:r>
              <a:rPr lang="en-US" sz="2400" dirty="0"/>
              <a:t>BUT……in times of high stress, even an adult with a reading level higher than 8</a:t>
            </a:r>
            <a:r>
              <a:rPr lang="en-US" sz="2400" baseline="30000" dirty="0"/>
              <a:t>th</a:t>
            </a:r>
            <a:r>
              <a:rPr lang="en-US" sz="2400" dirty="0"/>
              <a:t> grade can have difficulty interpreting and processing health information</a:t>
            </a:r>
          </a:p>
          <a:p>
            <a:endParaRPr lang="en-US" dirty="0"/>
          </a:p>
        </p:txBody>
      </p:sp>
    </p:spTree>
    <p:extLst>
      <p:ext uri="{BB962C8B-B14F-4D97-AF65-F5344CB8AC3E}">
        <p14:creationId xmlns:p14="http://schemas.microsoft.com/office/powerpoint/2010/main" val="344440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F561-E868-8CE1-C82B-B060FCC84F7D}"/>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D8EF6805-009C-1592-E0C2-C3F154777B96}"/>
              </a:ext>
            </a:extLst>
          </p:cNvPr>
          <p:cNvSpPr>
            <a:spLocks noGrp="1"/>
          </p:cNvSpPr>
          <p:nvPr>
            <p:ph idx="1"/>
          </p:nvPr>
        </p:nvSpPr>
        <p:spPr>
          <a:xfrm>
            <a:off x="2231136" y="2638044"/>
            <a:ext cx="8863584" cy="3101983"/>
          </a:xfrm>
        </p:spPr>
        <p:txBody>
          <a:bodyPr>
            <a:normAutofit/>
          </a:bodyPr>
          <a:lstStyle/>
          <a:p>
            <a:pPr marL="0" indent="0">
              <a:buNone/>
            </a:pPr>
            <a:r>
              <a:rPr lang="en-US" sz="4000" dirty="0"/>
              <a:t>Why do people need health literacy skills?</a:t>
            </a:r>
          </a:p>
        </p:txBody>
      </p:sp>
      <p:pic>
        <p:nvPicPr>
          <p:cNvPr id="11" name="Picture 10" descr="A picture containing text&#10;&#10;Description automatically generated">
            <a:extLst>
              <a:ext uri="{FF2B5EF4-FFF2-40B4-BE49-F238E27FC236}">
                <a16:creationId xmlns:a16="http://schemas.microsoft.com/office/drawing/2014/main" id="{9E9288A2-4308-0F15-80A1-D45A7CE38B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41440" y="3429000"/>
            <a:ext cx="5750560" cy="3429000"/>
          </a:xfrm>
          <a:prstGeom prst="rect">
            <a:avLst/>
          </a:prstGeom>
        </p:spPr>
      </p:pic>
      <p:sp>
        <p:nvSpPr>
          <p:cNvPr id="12" name="TextBox 11">
            <a:extLst>
              <a:ext uri="{FF2B5EF4-FFF2-40B4-BE49-F238E27FC236}">
                <a16:creationId xmlns:a16="http://schemas.microsoft.com/office/drawing/2014/main" id="{7F9921BE-6851-9D41-89C0-9D08AA8A001E}"/>
              </a:ext>
            </a:extLst>
          </p:cNvPr>
          <p:cNvSpPr txBox="1"/>
          <p:nvPr/>
        </p:nvSpPr>
        <p:spPr>
          <a:xfrm>
            <a:off x="6441440" y="6858000"/>
            <a:ext cx="5750560" cy="230832"/>
          </a:xfrm>
          <a:prstGeom prst="rect">
            <a:avLst/>
          </a:prstGeom>
          <a:noFill/>
        </p:spPr>
        <p:txBody>
          <a:bodyPr wrap="square" rtlCol="0">
            <a:spAutoFit/>
          </a:bodyPr>
          <a:lstStyle/>
          <a:p>
            <a:r>
              <a:rPr lang="en-US" sz="900">
                <a:hlinkClick r:id="rId3" tooltip="https://cbrhl.org.au/webinar-health-literacy-safety-and-quality/"/>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90103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AE48-B089-4E40-9B5B-DA6EBE3FCCE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Why Do People Need Health Literacy Skills?</a:t>
            </a:r>
          </a:p>
        </p:txBody>
      </p:sp>
      <p:sp>
        <p:nvSpPr>
          <p:cNvPr id="3" name="Content Placeholder 2">
            <a:extLst>
              <a:ext uri="{FF2B5EF4-FFF2-40B4-BE49-F238E27FC236}">
                <a16:creationId xmlns:a16="http://schemas.microsoft.com/office/drawing/2014/main" id="{DBE1563D-5FEE-4548-8F5F-8E937BE38E75}"/>
              </a:ext>
            </a:extLst>
          </p:cNvPr>
          <p:cNvSpPr>
            <a:spLocks noGrp="1"/>
          </p:cNvSpPr>
          <p:nvPr>
            <p:ph idx="1"/>
          </p:nvPr>
        </p:nvSpPr>
        <p:spPr>
          <a:xfrm>
            <a:off x="5591695" y="133563"/>
            <a:ext cx="5320696" cy="6349429"/>
          </a:xfrm>
        </p:spPr>
        <p:txBody>
          <a:bodyPr anchor="ctr">
            <a:normAutofit/>
          </a:bodyPr>
          <a:lstStyle/>
          <a:p>
            <a:pPr>
              <a:lnSpc>
                <a:spcPct val="90000"/>
              </a:lnSpc>
            </a:pPr>
            <a:r>
              <a:rPr lang="en-US" sz="2400" dirty="0"/>
              <a:t>People need health literacy skills to:</a:t>
            </a:r>
          </a:p>
          <a:p>
            <a:pPr marL="514350" indent="-514350">
              <a:lnSpc>
                <a:spcPct val="90000"/>
              </a:lnSpc>
              <a:buFont typeface="+mj-lt"/>
              <a:buAutoNum type="arabicPeriod"/>
            </a:pPr>
            <a:r>
              <a:rPr lang="en-US" sz="2400" dirty="0"/>
              <a:t>Find information and services</a:t>
            </a:r>
          </a:p>
          <a:p>
            <a:pPr marL="514350" indent="-514350">
              <a:lnSpc>
                <a:spcPct val="90000"/>
              </a:lnSpc>
              <a:buFont typeface="+mj-lt"/>
              <a:buAutoNum type="arabicPeriod"/>
            </a:pPr>
            <a:r>
              <a:rPr lang="en-US" sz="2400" dirty="0"/>
              <a:t>Communicate their needs and preferences</a:t>
            </a:r>
          </a:p>
          <a:p>
            <a:pPr marL="514350" indent="-514350">
              <a:lnSpc>
                <a:spcPct val="90000"/>
              </a:lnSpc>
              <a:buFont typeface="+mj-lt"/>
              <a:buAutoNum type="arabicPeriod"/>
            </a:pPr>
            <a:r>
              <a:rPr lang="en-US" sz="2400" dirty="0"/>
              <a:t>Process the meaning and usefulness of the information and services</a:t>
            </a:r>
          </a:p>
          <a:p>
            <a:pPr marL="514350" indent="-514350">
              <a:lnSpc>
                <a:spcPct val="90000"/>
              </a:lnSpc>
              <a:buFont typeface="+mj-lt"/>
              <a:buAutoNum type="arabicPeriod"/>
            </a:pPr>
            <a:r>
              <a:rPr lang="en-US" sz="2400" dirty="0"/>
              <a:t>Understand the choices, consequences and context of the information and services</a:t>
            </a:r>
          </a:p>
          <a:p>
            <a:pPr marL="514350" indent="-514350">
              <a:lnSpc>
                <a:spcPct val="90000"/>
              </a:lnSpc>
              <a:buFont typeface="+mj-lt"/>
              <a:buAutoNum type="arabicPeriod"/>
            </a:pPr>
            <a:r>
              <a:rPr lang="en-US" sz="2400" dirty="0"/>
              <a:t>Decide which information and services match their needs and preferences so they can act</a:t>
            </a:r>
          </a:p>
          <a:p>
            <a:pPr marL="0" indent="0">
              <a:lnSpc>
                <a:spcPct val="90000"/>
              </a:lnSpc>
              <a:buNone/>
            </a:pPr>
            <a:r>
              <a:rPr lang="en-US" dirty="0"/>
              <a:t>From: Centers for Disease Control and Prevention (2023), page 1. From: </a:t>
            </a:r>
            <a:r>
              <a:rPr lang="en-US" dirty="0">
                <a:hlinkClick r:id="rId2"/>
              </a:rPr>
              <a:t>https://www.cdc.gov/healthliteracy/learn/index.html</a:t>
            </a:r>
            <a:endParaRPr lang="en-US" dirty="0"/>
          </a:p>
          <a:p>
            <a:pPr marL="0" indent="0">
              <a:lnSpc>
                <a:spcPct val="90000"/>
              </a:lnSpc>
              <a:buNone/>
            </a:pPr>
            <a:endParaRPr lang="en-US" dirty="0"/>
          </a:p>
        </p:txBody>
      </p:sp>
    </p:spTree>
    <p:extLst>
      <p:ext uri="{BB962C8B-B14F-4D97-AF65-F5344CB8AC3E}">
        <p14:creationId xmlns:p14="http://schemas.microsoft.com/office/powerpoint/2010/main" val="344602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70FD-9951-4250-F20E-0493C2454B70}"/>
              </a:ext>
            </a:extLst>
          </p:cNvPr>
          <p:cNvSpPr>
            <a:spLocks noGrp="1"/>
          </p:cNvSpPr>
          <p:nvPr>
            <p:ph type="title"/>
          </p:nvPr>
        </p:nvSpPr>
        <p:spPr/>
        <p:txBody>
          <a:bodyPr/>
          <a:lstStyle/>
          <a:p>
            <a:r>
              <a:rPr lang="en-US" b="1" dirty="0"/>
              <a:t>Question #3</a:t>
            </a:r>
          </a:p>
        </p:txBody>
      </p:sp>
      <p:sp>
        <p:nvSpPr>
          <p:cNvPr id="3" name="Content Placeholder 2">
            <a:extLst>
              <a:ext uri="{FF2B5EF4-FFF2-40B4-BE49-F238E27FC236}">
                <a16:creationId xmlns:a16="http://schemas.microsoft.com/office/drawing/2014/main" id="{0605B231-1958-5E16-774E-72DA6B752C46}"/>
              </a:ext>
            </a:extLst>
          </p:cNvPr>
          <p:cNvSpPr>
            <a:spLocks noGrp="1"/>
          </p:cNvSpPr>
          <p:nvPr>
            <p:ph idx="1"/>
          </p:nvPr>
        </p:nvSpPr>
        <p:spPr>
          <a:xfrm>
            <a:off x="1137920" y="2638044"/>
            <a:ext cx="10698480" cy="3101983"/>
          </a:xfrm>
        </p:spPr>
        <p:txBody>
          <a:bodyPr>
            <a:normAutofit/>
          </a:bodyPr>
          <a:lstStyle/>
          <a:p>
            <a:pPr marL="0" indent="0">
              <a:buNone/>
            </a:pPr>
            <a:r>
              <a:rPr lang="en-US" sz="4000" dirty="0"/>
              <a:t>Why do YOU need awareness of health literacy?</a:t>
            </a:r>
          </a:p>
        </p:txBody>
      </p:sp>
      <p:pic>
        <p:nvPicPr>
          <p:cNvPr id="5" name="Picture 4" descr="Icon&#10;&#10;Description automatically generated">
            <a:extLst>
              <a:ext uri="{FF2B5EF4-FFF2-40B4-BE49-F238E27FC236}">
                <a16:creationId xmlns:a16="http://schemas.microsoft.com/office/drawing/2014/main" id="{6932C9E3-3E87-D04C-E2D4-299064CDD4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537574" y="3220719"/>
            <a:ext cx="3827145" cy="3717925"/>
          </a:xfrm>
          <a:prstGeom prst="rect">
            <a:avLst/>
          </a:prstGeom>
        </p:spPr>
      </p:pic>
      <p:sp>
        <p:nvSpPr>
          <p:cNvPr id="6" name="TextBox 5">
            <a:extLst>
              <a:ext uri="{FF2B5EF4-FFF2-40B4-BE49-F238E27FC236}">
                <a16:creationId xmlns:a16="http://schemas.microsoft.com/office/drawing/2014/main" id="{5DC6B403-54D2-3625-4083-9E1F724C514C}"/>
              </a:ext>
            </a:extLst>
          </p:cNvPr>
          <p:cNvSpPr txBox="1"/>
          <p:nvPr/>
        </p:nvSpPr>
        <p:spPr>
          <a:xfrm>
            <a:off x="8537574" y="6938645"/>
            <a:ext cx="3827145" cy="230832"/>
          </a:xfrm>
          <a:prstGeom prst="rect">
            <a:avLst/>
          </a:prstGeom>
          <a:noFill/>
        </p:spPr>
        <p:txBody>
          <a:bodyPr wrap="square" rtlCol="0">
            <a:spAutoFit/>
          </a:bodyPr>
          <a:lstStyle/>
          <a:p>
            <a:r>
              <a:rPr lang="en-US" sz="900">
                <a:hlinkClick r:id="rId3" tooltip="https://www.nancydixonblog.com/2018/12/knowledge-workers-take-charge.html"/>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302535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07CE-9E60-4FD0-AB2D-1000A2A7CBA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fontScale="90000"/>
          </a:bodyPr>
          <a:lstStyle/>
          <a:p>
            <a:r>
              <a:rPr lang="en-US" dirty="0">
                <a:solidFill>
                  <a:srgbClr val="FFFFFF"/>
                </a:solidFill>
              </a:rPr>
              <a:t>Why Do Providers Need Awareness of Health Literacy?</a:t>
            </a:r>
          </a:p>
        </p:txBody>
      </p:sp>
      <p:sp>
        <p:nvSpPr>
          <p:cNvPr id="3" name="Content Placeholder 2">
            <a:extLst>
              <a:ext uri="{FF2B5EF4-FFF2-40B4-BE49-F238E27FC236}">
                <a16:creationId xmlns:a16="http://schemas.microsoft.com/office/drawing/2014/main" id="{E3A21C65-FCDF-48E2-97C0-85C26EC44347}"/>
              </a:ext>
            </a:extLst>
          </p:cNvPr>
          <p:cNvSpPr>
            <a:spLocks noGrp="1"/>
          </p:cNvSpPr>
          <p:nvPr>
            <p:ph idx="1"/>
          </p:nvPr>
        </p:nvSpPr>
        <p:spPr>
          <a:xfrm>
            <a:off x="5591695" y="246580"/>
            <a:ext cx="5320696" cy="6256962"/>
          </a:xfrm>
        </p:spPr>
        <p:txBody>
          <a:bodyPr anchor="ctr">
            <a:normAutofit fontScale="85000" lnSpcReduction="20000"/>
          </a:bodyPr>
          <a:lstStyle/>
          <a:p>
            <a:pPr marL="0" indent="0">
              <a:lnSpc>
                <a:spcPct val="90000"/>
              </a:lnSpc>
              <a:buNone/>
            </a:pPr>
            <a:endParaRPr lang="en-US" sz="2400" dirty="0"/>
          </a:p>
          <a:p>
            <a:pPr marL="0" indent="0">
              <a:lnSpc>
                <a:spcPct val="90000"/>
              </a:lnSpc>
              <a:buNone/>
            </a:pPr>
            <a:r>
              <a:rPr lang="en-US" sz="2400" dirty="0"/>
              <a:t>Providers need awareness of health literacy to:</a:t>
            </a:r>
          </a:p>
          <a:p>
            <a:pPr marL="514350" indent="-514350">
              <a:lnSpc>
                <a:spcPct val="90000"/>
              </a:lnSpc>
              <a:buFont typeface="+mj-lt"/>
              <a:buAutoNum type="arabicPeriod"/>
            </a:pPr>
            <a:r>
              <a:rPr lang="en-US" sz="2400" dirty="0"/>
              <a:t>Build trust</a:t>
            </a:r>
          </a:p>
          <a:p>
            <a:pPr marL="514350" indent="-514350">
              <a:lnSpc>
                <a:spcPct val="90000"/>
              </a:lnSpc>
              <a:buFont typeface="+mj-lt"/>
              <a:buAutoNum type="arabicPeriod"/>
            </a:pPr>
            <a:r>
              <a:rPr lang="en-US" sz="2400" dirty="0"/>
              <a:t>Advance health equity</a:t>
            </a:r>
          </a:p>
          <a:p>
            <a:pPr marL="514350" indent="-514350">
              <a:lnSpc>
                <a:spcPct val="90000"/>
              </a:lnSpc>
              <a:buFont typeface="+mj-lt"/>
              <a:buAutoNum type="arabicPeriod"/>
            </a:pPr>
            <a:r>
              <a:rPr lang="en-US" sz="2400" dirty="0"/>
              <a:t>Decrease medical errors</a:t>
            </a:r>
          </a:p>
          <a:p>
            <a:pPr marL="514350" indent="-514350">
              <a:lnSpc>
                <a:spcPct val="90000"/>
              </a:lnSpc>
              <a:buFont typeface="+mj-lt"/>
              <a:buAutoNum type="arabicPeriod"/>
            </a:pPr>
            <a:r>
              <a:rPr lang="en-US" sz="2400" dirty="0"/>
              <a:t>Decrease ER visits and hospitalizations</a:t>
            </a:r>
          </a:p>
          <a:p>
            <a:pPr marL="514350" indent="-514350">
              <a:lnSpc>
                <a:spcPct val="90000"/>
              </a:lnSpc>
              <a:buFont typeface="+mj-lt"/>
              <a:buAutoNum type="arabicPeriod"/>
            </a:pPr>
            <a:r>
              <a:rPr lang="en-US" sz="2400" dirty="0"/>
              <a:t>Utilize recommendations*</a:t>
            </a:r>
          </a:p>
          <a:p>
            <a:pPr marL="0" indent="0">
              <a:lnSpc>
                <a:spcPct val="90000"/>
              </a:lnSpc>
              <a:buNone/>
            </a:pPr>
            <a:r>
              <a:rPr lang="en-US" sz="2400" dirty="0"/>
              <a:t>        a, plain language</a:t>
            </a:r>
          </a:p>
          <a:p>
            <a:pPr marL="0" indent="0">
              <a:lnSpc>
                <a:spcPct val="90000"/>
              </a:lnSpc>
              <a:buNone/>
            </a:pPr>
            <a:r>
              <a:rPr lang="en-US" sz="2400" dirty="0"/>
              <a:t>        b. utilize culturally and linguistically</a:t>
            </a:r>
          </a:p>
          <a:p>
            <a:pPr marL="0" indent="0">
              <a:lnSpc>
                <a:spcPct val="90000"/>
              </a:lnSpc>
              <a:buNone/>
            </a:pPr>
            <a:r>
              <a:rPr lang="en-US" sz="2400" dirty="0"/>
              <a:t>           appropriate language</a:t>
            </a:r>
          </a:p>
          <a:p>
            <a:pPr marL="514350" indent="-514350">
              <a:lnSpc>
                <a:spcPct val="90000"/>
              </a:lnSpc>
              <a:buFont typeface="+mj-lt"/>
              <a:buAutoNum type="arabicPeriod"/>
            </a:pPr>
            <a:endParaRPr lang="en-US" sz="2400" dirty="0"/>
          </a:p>
          <a:p>
            <a:pPr marL="0" indent="0">
              <a:lnSpc>
                <a:spcPct val="90000"/>
              </a:lnSpc>
              <a:buNone/>
            </a:pPr>
            <a:r>
              <a:rPr lang="en-US" sz="2400" dirty="0"/>
              <a:t>* Recommendations from the National Academies of Science, Engineering and Medicine proceedings from three workshops in a series titled: The Roles of Trust and Health Literacy in Achieving Health Equity. </a:t>
            </a:r>
          </a:p>
          <a:p>
            <a:pPr marL="0" indent="0">
              <a:lnSpc>
                <a:spcPct val="90000"/>
              </a:lnSpc>
              <a:buNone/>
            </a:pPr>
            <a:endParaRPr lang="en-US" sz="2400" dirty="0"/>
          </a:p>
          <a:p>
            <a:pPr marL="0" indent="0">
              <a:lnSpc>
                <a:spcPct val="90000"/>
              </a:lnSpc>
              <a:buNone/>
            </a:pPr>
            <a:endParaRPr lang="en-US" sz="2400" dirty="0"/>
          </a:p>
          <a:p>
            <a:pPr marL="0" indent="0">
              <a:lnSpc>
                <a:spcPct val="90000"/>
              </a:lnSpc>
              <a:buNone/>
            </a:pPr>
            <a:r>
              <a:rPr lang="en-US" sz="1700" dirty="0"/>
              <a:t>From: Centers for Disease Control and Prevention (2023). </a:t>
            </a:r>
            <a:r>
              <a:rPr lang="en-US" sz="1700" i="1" dirty="0"/>
              <a:t>What is health literacy? </a:t>
            </a:r>
            <a:r>
              <a:rPr lang="en-US" sz="1700" dirty="0"/>
              <a:t>From: </a:t>
            </a:r>
            <a:r>
              <a:rPr lang="en-US" sz="1700" dirty="0">
                <a:hlinkClick r:id="rId2"/>
              </a:rPr>
              <a:t>https://www.cdc.gov/healthliteracy/learn/index.html</a:t>
            </a:r>
            <a:endParaRPr lang="en-US" sz="1700" dirty="0"/>
          </a:p>
          <a:p>
            <a:pPr marL="0" indent="0">
              <a:lnSpc>
                <a:spcPct val="90000"/>
              </a:lnSpc>
              <a:buNone/>
            </a:pPr>
            <a:endParaRPr lang="en-US" sz="1700" dirty="0"/>
          </a:p>
          <a:p>
            <a:pPr>
              <a:lnSpc>
                <a:spcPct val="90000"/>
              </a:lnSpc>
            </a:pPr>
            <a:endParaRPr lang="en-US" sz="1700" dirty="0"/>
          </a:p>
        </p:txBody>
      </p:sp>
    </p:spTree>
    <p:extLst>
      <p:ext uri="{BB962C8B-B14F-4D97-AF65-F5344CB8AC3E}">
        <p14:creationId xmlns:p14="http://schemas.microsoft.com/office/powerpoint/2010/main" val="56236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58DA-97E5-46CC-8F55-9BD29E7ECDD1}"/>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245CAC07-146F-430A-9DCC-C42AA4A20A6A}"/>
              </a:ext>
            </a:extLst>
          </p:cNvPr>
          <p:cNvSpPr>
            <a:spLocks noGrp="1"/>
          </p:cNvSpPr>
          <p:nvPr>
            <p:ph idx="1"/>
          </p:nvPr>
        </p:nvSpPr>
        <p:spPr/>
        <p:txBody>
          <a:bodyPr>
            <a:normAutofit fontScale="92500" lnSpcReduction="10000"/>
          </a:bodyPr>
          <a:lstStyle/>
          <a:p>
            <a:pPr marL="0" indent="0">
              <a:buNone/>
            </a:pPr>
            <a:r>
              <a:rPr lang="en-US" sz="3200" dirty="0"/>
              <a:t>Jill’s visit with her public heath nurse</a:t>
            </a:r>
          </a:p>
          <a:p>
            <a:pPr marL="0" indent="0">
              <a:buNone/>
            </a:pPr>
            <a:endParaRPr lang="en-US" sz="3200" dirty="0"/>
          </a:p>
          <a:p>
            <a:pPr marL="0" indent="0">
              <a:buNone/>
            </a:pPr>
            <a:endParaRPr lang="en-US" sz="3200" dirty="0"/>
          </a:p>
          <a:p>
            <a:pPr marL="0" indent="0">
              <a:buNone/>
            </a:pPr>
            <a:r>
              <a:rPr lang="en-US" sz="3200" dirty="0"/>
              <a:t>From: Graham, S. and </a:t>
            </a:r>
            <a:r>
              <a:rPr lang="en-US" sz="3200" dirty="0" err="1"/>
              <a:t>Brookly</a:t>
            </a:r>
            <a:r>
              <a:rPr lang="en-US" sz="3200" dirty="0"/>
              <a:t> (2008). Kaiser Permanente Journal, Vol. 12, Number 3. </a:t>
            </a:r>
            <a:r>
              <a:rPr lang="en-US" sz="3200" i="1" dirty="0"/>
              <a:t>Do patients understand? </a:t>
            </a:r>
            <a:endParaRPr lang="en-US" sz="3200" dirty="0"/>
          </a:p>
        </p:txBody>
      </p:sp>
    </p:spTree>
    <p:extLst>
      <p:ext uri="{BB962C8B-B14F-4D97-AF65-F5344CB8AC3E}">
        <p14:creationId xmlns:p14="http://schemas.microsoft.com/office/powerpoint/2010/main" val="16073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E4C5-1CCE-4082-96A8-2EFB2D7A04B3}"/>
              </a:ext>
            </a:extLst>
          </p:cNvPr>
          <p:cNvSpPr>
            <a:spLocks noGrp="1"/>
          </p:cNvSpPr>
          <p:nvPr>
            <p:ph type="title"/>
          </p:nvPr>
        </p:nvSpPr>
        <p:spPr>
          <a:xfrm>
            <a:off x="595901" y="1586484"/>
            <a:ext cx="4350004" cy="3685032"/>
          </a:xfrm>
          <a:prstGeom prst="ellipse">
            <a:avLst/>
          </a:prstGeom>
          <a:solidFill>
            <a:schemeClr val="accent2">
              <a:lumMod val="75000"/>
            </a:schemeClr>
          </a:solidFill>
          <a:ln>
            <a:noFill/>
          </a:ln>
        </p:spPr>
        <p:txBody>
          <a:bodyPr>
            <a:normAutofit/>
          </a:bodyPr>
          <a:lstStyle/>
          <a:p>
            <a:r>
              <a:rPr lang="en-US" sz="2400" dirty="0">
                <a:solidFill>
                  <a:srgbClr val="FFFFFF"/>
                </a:solidFill>
              </a:rPr>
              <a:t>International Adult Literacy Data: PIAAC</a:t>
            </a:r>
          </a:p>
        </p:txBody>
      </p:sp>
      <p:sp>
        <p:nvSpPr>
          <p:cNvPr id="3" name="Content Placeholder 2">
            <a:extLst>
              <a:ext uri="{FF2B5EF4-FFF2-40B4-BE49-F238E27FC236}">
                <a16:creationId xmlns:a16="http://schemas.microsoft.com/office/drawing/2014/main" id="{20170EEC-C492-4D49-BD2D-F3F497DE590C}"/>
              </a:ext>
            </a:extLst>
          </p:cNvPr>
          <p:cNvSpPr>
            <a:spLocks noGrp="1"/>
          </p:cNvSpPr>
          <p:nvPr>
            <p:ph idx="1"/>
          </p:nvPr>
        </p:nvSpPr>
        <p:spPr>
          <a:xfrm>
            <a:off x="5591695" y="92467"/>
            <a:ext cx="5320696" cy="6685523"/>
          </a:xfrm>
        </p:spPr>
        <p:txBody>
          <a:bodyPr anchor="ctr">
            <a:normAutofit fontScale="32500" lnSpcReduction="20000"/>
          </a:bodyPr>
          <a:lstStyle/>
          <a:p>
            <a:pPr>
              <a:lnSpc>
                <a:spcPct val="90000"/>
              </a:lnSpc>
            </a:pPr>
            <a:endParaRPr lang="en-US" sz="1500" dirty="0"/>
          </a:p>
          <a:p>
            <a:pPr>
              <a:lnSpc>
                <a:spcPct val="90000"/>
              </a:lnSpc>
            </a:pPr>
            <a:r>
              <a:rPr lang="en-US" sz="7200" dirty="0"/>
              <a:t>The most current adult literacy data is from the </a:t>
            </a:r>
            <a:r>
              <a:rPr lang="en-US" sz="7200" b="1" dirty="0"/>
              <a:t>Program for the International Assessment of Adult Competencies </a:t>
            </a:r>
            <a:r>
              <a:rPr lang="en-US" sz="7200" dirty="0"/>
              <a:t>(PIAAC), a 23-country comparative study (Note: Cycle 2 of this assessment started in September 2022 and data for PIAAC Cycle 2 is scheduled to be released in December 2024)</a:t>
            </a:r>
          </a:p>
          <a:p>
            <a:pPr>
              <a:lnSpc>
                <a:spcPct val="90000"/>
              </a:lnSpc>
            </a:pPr>
            <a:r>
              <a:rPr lang="en-US" sz="7200" dirty="0"/>
              <a:t>This study assessed 150,000 adults’ aged 16-65 proficiency in three domains: literacy, numeracy, and problem-solving in technology-rich environments</a:t>
            </a:r>
          </a:p>
          <a:p>
            <a:pPr>
              <a:lnSpc>
                <a:spcPct val="90000"/>
              </a:lnSpc>
            </a:pPr>
            <a:r>
              <a:rPr lang="en-US" sz="7200" dirty="0"/>
              <a:t>In each of these domains, adults perform tasks with different levels of complexity</a:t>
            </a:r>
          </a:p>
          <a:p>
            <a:pPr>
              <a:lnSpc>
                <a:spcPct val="90000"/>
              </a:lnSpc>
            </a:pPr>
            <a:r>
              <a:rPr lang="en-US" sz="7200" dirty="0"/>
              <a:t>Their skills with these tasks are quantified and categorized into “proficiency levels.” The proficiency level “below level 1” is the lowest level and “level 5” is the highest proficiency level</a:t>
            </a:r>
          </a:p>
          <a:p>
            <a:pPr marL="0" indent="0">
              <a:lnSpc>
                <a:spcPct val="90000"/>
              </a:lnSpc>
              <a:buNone/>
            </a:pPr>
            <a:r>
              <a:rPr lang="en-US" sz="4900" dirty="0"/>
              <a:t>From The Centers for Disease Control and Prevention (2019). </a:t>
            </a:r>
            <a:r>
              <a:rPr lang="en-US" sz="4900" i="1" dirty="0"/>
              <a:t>Understanding literacy and numeracy @</a:t>
            </a:r>
            <a:endParaRPr lang="en-US" sz="4900" dirty="0">
              <a:hlinkClick r:id="rId2"/>
            </a:endParaRPr>
          </a:p>
          <a:p>
            <a:pPr marL="0" indent="0">
              <a:lnSpc>
                <a:spcPct val="90000"/>
              </a:lnSpc>
              <a:buNone/>
            </a:pPr>
            <a:r>
              <a:rPr lang="en-US" sz="4900" dirty="0">
                <a:hlinkClick r:id="rId2"/>
              </a:rPr>
              <a:t>https://www.cdc.gov/healthliteracy/learn/understandingliteracy.html</a:t>
            </a:r>
            <a:endParaRPr lang="en-US" sz="4900" dirty="0"/>
          </a:p>
          <a:p>
            <a:pPr>
              <a:lnSpc>
                <a:spcPct val="90000"/>
              </a:lnSpc>
            </a:pPr>
            <a:endParaRPr lang="en-US" sz="4900" dirty="0"/>
          </a:p>
          <a:p>
            <a:pPr>
              <a:lnSpc>
                <a:spcPct val="90000"/>
              </a:lnSpc>
            </a:pPr>
            <a:endParaRPr lang="en-US" sz="1500" dirty="0"/>
          </a:p>
        </p:txBody>
      </p:sp>
    </p:spTree>
    <p:extLst>
      <p:ext uri="{BB962C8B-B14F-4D97-AF65-F5344CB8AC3E}">
        <p14:creationId xmlns:p14="http://schemas.microsoft.com/office/powerpoint/2010/main" val="314528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83A9-1356-457D-A706-EE9A87D8CB9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Learning Outcomes</a:t>
            </a:r>
          </a:p>
        </p:txBody>
      </p:sp>
      <p:sp>
        <p:nvSpPr>
          <p:cNvPr id="3" name="Content Placeholder 2">
            <a:extLst>
              <a:ext uri="{FF2B5EF4-FFF2-40B4-BE49-F238E27FC236}">
                <a16:creationId xmlns:a16="http://schemas.microsoft.com/office/drawing/2014/main" id="{04587B6C-9777-4597-A27F-A1C8D3480BDB}"/>
              </a:ext>
            </a:extLst>
          </p:cNvPr>
          <p:cNvSpPr>
            <a:spLocks noGrp="1"/>
          </p:cNvSpPr>
          <p:nvPr>
            <p:ph idx="1"/>
          </p:nvPr>
        </p:nvSpPr>
        <p:spPr>
          <a:xfrm>
            <a:off x="5591694" y="544529"/>
            <a:ext cx="5494121" cy="5681609"/>
          </a:xfrm>
        </p:spPr>
        <p:txBody>
          <a:bodyPr anchor="ctr">
            <a:normAutofit/>
          </a:bodyPr>
          <a:lstStyle/>
          <a:p>
            <a:pPr marL="0" indent="0">
              <a:buNone/>
            </a:pPr>
            <a:r>
              <a:rPr lang="en-US" sz="3200" dirty="0"/>
              <a:t>After this session, participants will be able to:</a:t>
            </a:r>
          </a:p>
          <a:p>
            <a:pPr marL="0" indent="0">
              <a:buNone/>
            </a:pPr>
            <a:r>
              <a:rPr lang="en-US" sz="3200" dirty="0"/>
              <a:t>1. Describe health literacy and its' impact on health outcomes</a:t>
            </a:r>
          </a:p>
          <a:p>
            <a:pPr marL="0" indent="0">
              <a:buNone/>
            </a:pPr>
            <a:r>
              <a:rPr lang="en-US" sz="3200" dirty="0"/>
              <a:t>2. State methods individuals use to conceal their literacy status</a:t>
            </a:r>
          </a:p>
          <a:p>
            <a:pPr marL="0" indent="0">
              <a:buNone/>
            </a:pPr>
            <a:r>
              <a:rPr lang="en-US" sz="3200" dirty="0"/>
              <a:t>3. Assess written health information for literacy level appropriateness</a:t>
            </a:r>
          </a:p>
          <a:p>
            <a:endParaRPr lang="en-US" dirty="0"/>
          </a:p>
        </p:txBody>
      </p:sp>
    </p:spTree>
    <p:extLst>
      <p:ext uri="{BB962C8B-B14F-4D97-AF65-F5344CB8AC3E}">
        <p14:creationId xmlns:p14="http://schemas.microsoft.com/office/powerpoint/2010/main" val="422571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F11E-D949-4798-B79A-5A28A055B720}"/>
              </a:ext>
            </a:extLst>
          </p:cNvPr>
          <p:cNvSpPr>
            <a:spLocks noGrp="1"/>
          </p:cNvSpPr>
          <p:nvPr>
            <p:ph type="title"/>
          </p:nvPr>
        </p:nvSpPr>
        <p:spPr>
          <a:xfrm>
            <a:off x="217170" y="143837"/>
            <a:ext cx="3257550" cy="5907641"/>
          </a:xfrm>
        </p:spPr>
        <p:txBody>
          <a:bodyPr vert="horz" lIns="274320" tIns="182880" rIns="274320" bIns="182880" rtlCol="0" anchor="ctr" anchorCtr="1">
            <a:noAutofit/>
          </a:bodyPr>
          <a:lstStyle/>
          <a:p>
            <a:r>
              <a:rPr lang="en-US" sz="2400" dirty="0"/>
              <a:t/>
            </a:r>
            <a:br>
              <a:rPr lang="en-US" sz="2400" dirty="0"/>
            </a:br>
            <a:r>
              <a:rPr lang="en-US" sz="2400" dirty="0"/>
              <a:t>PIAA Data by Country: International Average = 273 </a:t>
            </a:r>
            <a:br>
              <a:rPr lang="en-US" sz="2400" dirty="0"/>
            </a:br>
            <a:r>
              <a:rPr lang="en-US" sz="2400" dirty="0"/>
              <a:t/>
            </a:r>
            <a:br>
              <a:rPr lang="en-US" sz="2400" dirty="0"/>
            </a:br>
            <a:r>
              <a:rPr lang="en-US" sz="2400" dirty="0">
                <a:solidFill>
                  <a:srgbClr val="0070C0"/>
                </a:solidFill>
              </a:rPr>
              <a:t>https://www.wyliecomm.com/2019/03/us-literacy-rate/</a:t>
            </a:r>
            <a:br>
              <a:rPr lang="en-US" sz="2400" dirty="0">
                <a:solidFill>
                  <a:srgbClr val="0070C0"/>
                </a:solidFill>
              </a:rPr>
            </a:br>
            <a:r>
              <a:rPr lang="en-US" sz="2400" dirty="0">
                <a:solidFill>
                  <a:srgbClr val="0070C0"/>
                </a:solidFill>
              </a:rPr>
              <a:t/>
            </a:r>
            <a:br>
              <a:rPr lang="en-US" sz="2400" dirty="0">
                <a:solidFill>
                  <a:srgbClr val="0070C0"/>
                </a:solidFill>
              </a:rPr>
            </a:br>
            <a:r>
              <a:rPr lang="en-US" sz="2400" dirty="0">
                <a:solidFill>
                  <a:srgbClr val="0070C0"/>
                </a:solidFill>
              </a:rPr>
              <a:t/>
            </a:r>
            <a:br>
              <a:rPr lang="en-US" sz="2400" dirty="0">
                <a:solidFill>
                  <a:srgbClr val="0070C0"/>
                </a:solidFill>
              </a:rPr>
            </a:br>
            <a:endParaRPr lang="en-US" sz="2400" dirty="0">
              <a:solidFill>
                <a:srgbClr val="0070C0"/>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2035EBC8-C246-4271-8457-3633CC777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0461" y="143837"/>
            <a:ext cx="8294370" cy="7253342"/>
          </a:xfrm>
          <a:prstGeom prst="rect">
            <a:avLst/>
          </a:prstGeom>
        </p:spPr>
      </p:pic>
    </p:spTree>
    <p:extLst>
      <p:ext uri="{BB962C8B-B14F-4D97-AF65-F5344CB8AC3E}">
        <p14:creationId xmlns:p14="http://schemas.microsoft.com/office/powerpoint/2010/main" val="157996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7023-C278-4C93-B8E0-513271DA2913}"/>
              </a:ext>
            </a:extLst>
          </p:cNvPr>
          <p:cNvSpPr>
            <a:spLocks noGrp="1"/>
          </p:cNvSpPr>
          <p:nvPr>
            <p:ph type="title"/>
          </p:nvPr>
        </p:nvSpPr>
        <p:spPr>
          <a:xfrm>
            <a:off x="297180" y="1040130"/>
            <a:ext cx="4648725" cy="4857750"/>
          </a:xfrm>
          <a:prstGeom prst="ellipse">
            <a:avLst/>
          </a:prstGeom>
          <a:solidFill>
            <a:schemeClr val="accent2">
              <a:lumMod val="75000"/>
            </a:schemeClr>
          </a:solidFill>
          <a:ln>
            <a:noFill/>
          </a:ln>
        </p:spPr>
        <p:txBody>
          <a:bodyPr>
            <a:normAutofit/>
          </a:bodyPr>
          <a:lstStyle/>
          <a:p>
            <a:r>
              <a:rPr lang="en-US" sz="2400" dirty="0">
                <a:solidFill>
                  <a:srgbClr val="FFFFFF"/>
                </a:solidFill>
              </a:rPr>
              <a:t>States and Counties with the Highest and Lowest Levels of Adult Literacy and Numeracy Skills </a:t>
            </a:r>
            <a:br>
              <a:rPr lang="en-US"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E1CE4411-72E5-46E7-A685-551C9B95AC7E}"/>
              </a:ext>
            </a:extLst>
          </p:cNvPr>
          <p:cNvSpPr>
            <a:spLocks noGrp="1"/>
          </p:cNvSpPr>
          <p:nvPr>
            <p:ph idx="1"/>
          </p:nvPr>
        </p:nvSpPr>
        <p:spPr>
          <a:xfrm>
            <a:off x="4945905" y="0"/>
            <a:ext cx="6709410" cy="7166610"/>
          </a:xfrm>
        </p:spPr>
        <p:txBody>
          <a:bodyPr anchor="ctr">
            <a:normAutofit fontScale="92500" lnSpcReduction="10000"/>
          </a:bodyPr>
          <a:lstStyle/>
          <a:p>
            <a:pPr marL="0" indent="0">
              <a:lnSpc>
                <a:spcPct val="90000"/>
              </a:lnSpc>
              <a:buNone/>
            </a:pPr>
            <a:r>
              <a:rPr lang="en-US" sz="2200" dirty="0"/>
              <a:t>The National Center for Education Statistics (NCES, 2020) analyzed the estimates of adults' literacy and numeracy skills for all U.S. states, counties, and the District of Columbia to determine the highest and lowest levels of adult literacy and numeracy proficiency, as well as the average scores. </a:t>
            </a:r>
          </a:p>
          <a:p>
            <a:pPr marL="0" indent="0">
              <a:lnSpc>
                <a:spcPct val="90000"/>
              </a:lnSpc>
              <a:buNone/>
            </a:pPr>
            <a:r>
              <a:rPr lang="en-US" sz="2200" b="1" dirty="0"/>
              <a:t>Highest Performing States </a:t>
            </a:r>
          </a:p>
          <a:p>
            <a:pPr marL="0" indent="0">
              <a:lnSpc>
                <a:spcPct val="90000"/>
              </a:lnSpc>
              <a:buNone/>
            </a:pPr>
            <a:r>
              <a:rPr lang="en-US" sz="2200" i="1" dirty="0"/>
              <a:t>Top 25%  </a:t>
            </a:r>
            <a:r>
              <a:rPr lang="en-US" sz="2200" dirty="0"/>
              <a:t>(by average score for literacy and numeracy, combined) Alaska, DC, Iowa, Maine, Massachusetts, Minnesota, Montana1, New Hampshire, North Dakota, Oregon, Utah, Vermont, Washington, Wisconsin2</a:t>
            </a:r>
          </a:p>
          <a:p>
            <a:pPr marL="0" indent="0">
              <a:lnSpc>
                <a:spcPct val="90000"/>
              </a:lnSpc>
              <a:buNone/>
            </a:pPr>
            <a:r>
              <a:rPr lang="en-US" sz="2200" b="1" dirty="0"/>
              <a:t>Lowest Performing States</a:t>
            </a:r>
          </a:p>
          <a:p>
            <a:pPr marL="0" indent="0">
              <a:lnSpc>
                <a:spcPct val="90000"/>
              </a:lnSpc>
              <a:buNone/>
            </a:pPr>
            <a:r>
              <a:rPr lang="en-US" sz="2200" i="1" dirty="0"/>
              <a:t>Bottom 25% </a:t>
            </a:r>
            <a:r>
              <a:rPr lang="en-US" sz="2200" dirty="0"/>
              <a:t>(by average score for literacy and numeracy, combined) Alabama,  Arkansas, California, Florida, Louisiana, Nevada, New Mexico, Mississippi, New York, Tennessee, Texas, West Virginia </a:t>
            </a:r>
          </a:p>
          <a:p>
            <a:pPr marL="0" indent="0">
              <a:lnSpc>
                <a:spcPct val="90000"/>
              </a:lnSpc>
              <a:buNone/>
            </a:pPr>
            <a:endParaRPr lang="en-US" sz="1300" b="1" dirty="0"/>
          </a:p>
          <a:p>
            <a:pPr marL="0" indent="0">
              <a:lnSpc>
                <a:spcPct val="90000"/>
              </a:lnSpc>
              <a:buNone/>
            </a:pPr>
            <a:r>
              <a:rPr lang="en-US" b="1" dirty="0"/>
              <a:t>Note: States are listed in alphabetical order</a:t>
            </a:r>
          </a:p>
          <a:p>
            <a:pPr marL="0" indent="0">
              <a:lnSpc>
                <a:spcPct val="90000"/>
              </a:lnSpc>
              <a:buNone/>
            </a:pPr>
            <a:r>
              <a:rPr lang="en-US" b="1" dirty="0"/>
              <a:t>1 Numeracy only  2 Literacy only</a:t>
            </a:r>
          </a:p>
          <a:p>
            <a:pPr marL="0" indent="0">
              <a:lnSpc>
                <a:spcPct val="90000"/>
              </a:lnSpc>
              <a:buNone/>
            </a:pPr>
            <a:endParaRPr lang="en-US" b="1" dirty="0"/>
          </a:p>
          <a:p>
            <a:pPr marL="0" indent="0">
              <a:lnSpc>
                <a:spcPct val="90000"/>
              </a:lnSpc>
              <a:buNone/>
            </a:pPr>
            <a:r>
              <a:rPr lang="en-US" dirty="0"/>
              <a:t>National Center for Education Statistics (2020). </a:t>
            </a:r>
            <a:r>
              <a:rPr lang="en-US" i="1" dirty="0"/>
              <a:t>U.S. Skills Map: State and County Indicators of Adult Literacy and Numeracy</a:t>
            </a:r>
            <a:endParaRPr lang="en-US" b="1" dirty="0"/>
          </a:p>
          <a:p>
            <a:pPr marL="0" indent="0">
              <a:lnSpc>
                <a:spcPct val="90000"/>
              </a:lnSpc>
              <a:buNone/>
            </a:pPr>
            <a:r>
              <a:rPr lang="en-US" dirty="0"/>
              <a:t>From: </a:t>
            </a:r>
            <a:r>
              <a:rPr lang="en-US" dirty="0">
                <a:hlinkClick r:id="rId2"/>
              </a:rPr>
              <a:t>https://nces.ed.gov/surveys/piaac/skillsmap/</a:t>
            </a:r>
            <a:endParaRPr lang="en-US" dirty="0"/>
          </a:p>
          <a:p>
            <a:pPr marL="0" indent="0">
              <a:lnSpc>
                <a:spcPct val="90000"/>
              </a:lnSpc>
              <a:buNone/>
            </a:pPr>
            <a:endParaRPr lang="en-US" dirty="0"/>
          </a:p>
          <a:p>
            <a:pPr marL="0" indent="0">
              <a:lnSpc>
                <a:spcPct val="90000"/>
              </a:lnSpc>
              <a:buNone/>
            </a:pPr>
            <a:r>
              <a:rPr lang="en-US" b="1" dirty="0"/>
              <a:t> </a:t>
            </a:r>
          </a:p>
          <a:p>
            <a:pPr marL="0" indent="0">
              <a:lnSpc>
                <a:spcPct val="90000"/>
              </a:lnSpc>
              <a:buNone/>
            </a:pPr>
            <a:endParaRPr lang="en-US" sz="1300" dirty="0"/>
          </a:p>
        </p:txBody>
      </p:sp>
    </p:spTree>
    <p:extLst>
      <p:ext uri="{BB962C8B-B14F-4D97-AF65-F5344CB8AC3E}">
        <p14:creationId xmlns:p14="http://schemas.microsoft.com/office/powerpoint/2010/main" val="574683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13CB-71CB-4EB1-8F6F-5F3704BA952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Health Outcomes Due to Low Health Literacy</a:t>
            </a:r>
          </a:p>
        </p:txBody>
      </p:sp>
      <p:sp>
        <p:nvSpPr>
          <p:cNvPr id="3" name="Content Placeholder 2">
            <a:extLst>
              <a:ext uri="{FF2B5EF4-FFF2-40B4-BE49-F238E27FC236}">
                <a16:creationId xmlns:a16="http://schemas.microsoft.com/office/drawing/2014/main" id="{BD1D566E-9E73-4C29-8D1A-9FA4C74A818D}"/>
              </a:ext>
            </a:extLst>
          </p:cNvPr>
          <p:cNvSpPr>
            <a:spLocks noGrp="1"/>
          </p:cNvSpPr>
          <p:nvPr>
            <p:ph idx="1"/>
          </p:nvPr>
        </p:nvSpPr>
        <p:spPr>
          <a:xfrm>
            <a:off x="5591694" y="171450"/>
            <a:ext cx="5678285" cy="5284470"/>
          </a:xfrm>
        </p:spPr>
        <p:txBody>
          <a:bodyPr anchor="ctr">
            <a:normAutofit fontScale="25000" lnSpcReduction="20000"/>
          </a:bodyPr>
          <a:lstStyle/>
          <a:p>
            <a:pPr marL="0" indent="0">
              <a:lnSpc>
                <a:spcPct val="90000"/>
              </a:lnSpc>
              <a:buNone/>
            </a:pPr>
            <a:endParaRPr lang="en-US" sz="1000" dirty="0"/>
          </a:p>
          <a:p>
            <a:pPr marL="0" indent="0">
              <a:lnSpc>
                <a:spcPct val="90000"/>
              </a:lnSpc>
              <a:buNone/>
            </a:pPr>
            <a:endParaRPr lang="en-US" sz="1000" dirty="0"/>
          </a:p>
          <a:p>
            <a:pPr marL="0" indent="0">
              <a:lnSpc>
                <a:spcPct val="90000"/>
              </a:lnSpc>
              <a:buNone/>
            </a:pPr>
            <a:endParaRPr lang="en-US" sz="2600" dirty="0"/>
          </a:p>
          <a:p>
            <a:pPr marL="0" indent="0">
              <a:lnSpc>
                <a:spcPct val="90000"/>
              </a:lnSpc>
              <a:buNone/>
            </a:pPr>
            <a:endParaRPr lang="en-US" sz="8000" dirty="0"/>
          </a:p>
          <a:p>
            <a:pPr marL="0" indent="0">
              <a:lnSpc>
                <a:spcPct val="90000"/>
              </a:lnSpc>
              <a:buNone/>
            </a:pPr>
            <a:endParaRPr lang="en-US" sz="8000" dirty="0"/>
          </a:p>
          <a:p>
            <a:pPr marL="0" indent="0">
              <a:lnSpc>
                <a:spcPct val="90000"/>
              </a:lnSpc>
              <a:buNone/>
            </a:pPr>
            <a:endParaRPr lang="en-US" sz="9600" dirty="0"/>
          </a:p>
          <a:p>
            <a:pPr marL="0" indent="0">
              <a:lnSpc>
                <a:spcPct val="90000"/>
              </a:lnSpc>
              <a:buNone/>
            </a:pPr>
            <a:endParaRPr lang="en-US" sz="9600" dirty="0"/>
          </a:p>
          <a:p>
            <a:pPr marL="0" indent="0">
              <a:lnSpc>
                <a:spcPct val="90000"/>
              </a:lnSpc>
              <a:buNone/>
            </a:pPr>
            <a:r>
              <a:rPr lang="en-US" sz="9600" dirty="0"/>
              <a:t>Evidence shows that limited health literacy is associated with:</a:t>
            </a:r>
          </a:p>
          <a:p>
            <a:pPr>
              <a:lnSpc>
                <a:spcPct val="90000"/>
              </a:lnSpc>
            </a:pPr>
            <a:r>
              <a:rPr lang="en-US" sz="9600" dirty="0"/>
              <a:t>more hospitalizations</a:t>
            </a:r>
          </a:p>
          <a:p>
            <a:pPr>
              <a:lnSpc>
                <a:spcPct val="90000"/>
              </a:lnSpc>
            </a:pPr>
            <a:r>
              <a:rPr lang="en-US" sz="9600" dirty="0"/>
              <a:t> greater use of emergency departments for care</a:t>
            </a:r>
          </a:p>
          <a:p>
            <a:pPr>
              <a:lnSpc>
                <a:spcPct val="90000"/>
              </a:lnSpc>
            </a:pPr>
            <a:r>
              <a:rPr lang="en-US" sz="9600" dirty="0"/>
              <a:t>lower receipt of mammography screening and influenza vaccine</a:t>
            </a:r>
          </a:p>
          <a:p>
            <a:pPr>
              <a:lnSpc>
                <a:spcPct val="90000"/>
              </a:lnSpc>
            </a:pPr>
            <a:r>
              <a:rPr lang="en-US" sz="9600" dirty="0"/>
              <a:t>poorer ability to demonstrate taking medications properly; medication errors</a:t>
            </a:r>
          </a:p>
          <a:p>
            <a:pPr>
              <a:lnSpc>
                <a:spcPct val="90000"/>
              </a:lnSpc>
            </a:pPr>
            <a:r>
              <a:rPr lang="en-US" sz="9600" dirty="0"/>
              <a:t>poorer ability to interpret drug labels and health messages</a:t>
            </a:r>
          </a:p>
          <a:p>
            <a:pPr>
              <a:lnSpc>
                <a:spcPct val="90000"/>
              </a:lnSpc>
            </a:pPr>
            <a:r>
              <a:rPr lang="en-US" sz="9600" dirty="0"/>
              <a:t>loss of wages</a:t>
            </a:r>
          </a:p>
          <a:p>
            <a:pPr>
              <a:lnSpc>
                <a:spcPct val="90000"/>
              </a:lnSpc>
            </a:pPr>
            <a:r>
              <a:rPr lang="en-US" sz="9600" dirty="0"/>
              <a:t>greater healthcare costs</a:t>
            </a:r>
          </a:p>
          <a:p>
            <a:pPr>
              <a:lnSpc>
                <a:spcPct val="90000"/>
              </a:lnSpc>
            </a:pPr>
            <a:r>
              <a:rPr lang="en-US" sz="9600" dirty="0"/>
              <a:t>poorer overall health status and higher mortality rates</a:t>
            </a:r>
          </a:p>
          <a:p>
            <a:pPr marL="0" indent="0">
              <a:lnSpc>
                <a:spcPct val="90000"/>
              </a:lnSpc>
              <a:buNone/>
            </a:pPr>
            <a:r>
              <a:rPr lang="en-US" sz="6400" dirty="0"/>
              <a:t>From: McDonald, M. &amp; Shenkman, LJ (2018) at:</a:t>
            </a:r>
          </a:p>
          <a:p>
            <a:pPr marL="0" indent="0">
              <a:lnSpc>
                <a:spcPct val="90000"/>
              </a:lnSpc>
              <a:buNone/>
            </a:pPr>
            <a:r>
              <a:rPr lang="en-US" sz="6400" dirty="0">
                <a:hlinkClick r:id="rId2"/>
              </a:rPr>
              <a:t>https://nsuworks.nova.edu/ijahsp/vol16/iss4/2/</a:t>
            </a:r>
            <a:endParaRPr lang="en-US" sz="6400" dirty="0"/>
          </a:p>
          <a:p>
            <a:pPr marL="0" indent="0">
              <a:lnSpc>
                <a:spcPct val="90000"/>
              </a:lnSpc>
              <a:buNone/>
            </a:pPr>
            <a:r>
              <a:rPr lang="en-US" sz="6400" dirty="0"/>
              <a:t>Roopa Mahadevan, Center for Health Care Strategies (October 2013) Health Literacy Fact Sheet at:</a:t>
            </a:r>
          </a:p>
          <a:p>
            <a:pPr marL="0" indent="0">
              <a:lnSpc>
                <a:spcPct val="90000"/>
              </a:lnSpc>
              <a:buNone/>
            </a:pPr>
            <a:r>
              <a:rPr lang="en-US" sz="6400" dirty="0">
                <a:hlinkClick r:id="rId3"/>
              </a:rPr>
              <a:t>https://www.chcs.org/resource/health-literacy-fact-sheets/</a:t>
            </a:r>
            <a:endParaRPr lang="en-US" sz="6400" dirty="0"/>
          </a:p>
          <a:p>
            <a:pPr>
              <a:lnSpc>
                <a:spcPct val="90000"/>
              </a:lnSpc>
            </a:pPr>
            <a:endParaRPr lang="en-US" sz="1000" dirty="0"/>
          </a:p>
        </p:txBody>
      </p:sp>
    </p:spTree>
    <p:extLst>
      <p:ext uri="{BB962C8B-B14F-4D97-AF65-F5344CB8AC3E}">
        <p14:creationId xmlns:p14="http://schemas.microsoft.com/office/powerpoint/2010/main" val="195374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23F7-DE1D-4D92-B5C4-838E850ACA02}"/>
              </a:ext>
            </a:extLst>
          </p:cNvPr>
          <p:cNvSpPr>
            <a:spLocks noGrp="1"/>
          </p:cNvSpPr>
          <p:nvPr>
            <p:ph type="title"/>
          </p:nvPr>
        </p:nvSpPr>
        <p:spPr/>
        <p:txBody>
          <a:bodyPr/>
          <a:lstStyle/>
          <a:p>
            <a:r>
              <a:rPr lang="en-US" b="1" dirty="0"/>
              <a:t>Case study #3</a:t>
            </a:r>
          </a:p>
        </p:txBody>
      </p:sp>
      <p:sp>
        <p:nvSpPr>
          <p:cNvPr id="3" name="Content Placeholder 2">
            <a:extLst>
              <a:ext uri="{FF2B5EF4-FFF2-40B4-BE49-F238E27FC236}">
                <a16:creationId xmlns:a16="http://schemas.microsoft.com/office/drawing/2014/main" id="{C7E563F2-9347-4148-A7D2-326D2D1FCAC6}"/>
              </a:ext>
            </a:extLst>
          </p:cNvPr>
          <p:cNvSpPr>
            <a:spLocks noGrp="1"/>
          </p:cNvSpPr>
          <p:nvPr>
            <p:ph idx="1"/>
          </p:nvPr>
        </p:nvSpPr>
        <p:spPr/>
        <p:txBody>
          <a:bodyPr>
            <a:normAutofit/>
          </a:bodyPr>
          <a:lstStyle/>
          <a:p>
            <a:pPr marL="0" indent="0">
              <a:buNone/>
            </a:pPr>
            <a:r>
              <a:rPr lang="en-US" sz="3200" dirty="0"/>
              <a:t>Mr. Rodgers leg ulcer</a:t>
            </a:r>
          </a:p>
          <a:p>
            <a:pPr marL="0" indent="0">
              <a:buNone/>
            </a:pPr>
            <a:endParaRPr lang="en-US" sz="3200" dirty="0"/>
          </a:p>
          <a:p>
            <a:pPr marL="0" indent="0">
              <a:buNone/>
            </a:pPr>
            <a:r>
              <a:rPr lang="en-US" sz="3200" dirty="0"/>
              <a:t>From: personal communication to ME Miller, summer 2018</a:t>
            </a:r>
          </a:p>
        </p:txBody>
      </p:sp>
    </p:spTree>
    <p:extLst>
      <p:ext uri="{BB962C8B-B14F-4D97-AF65-F5344CB8AC3E}">
        <p14:creationId xmlns:p14="http://schemas.microsoft.com/office/powerpoint/2010/main" val="138096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FFB4-26F2-47FB-8DEF-94BD86F744A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Economic Burden of Low Health Literacy</a:t>
            </a:r>
          </a:p>
        </p:txBody>
      </p:sp>
      <p:sp>
        <p:nvSpPr>
          <p:cNvPr id="3" name="Content Placeholder 2">
            <a:extLst>
              <a:ext uri="{FF2B5EF4-FFF2-40B4-BE49-F238E27FC236}">
                <a16:creationId xmlns:a16="http://schemas.microsoft.com/office/drawing/2014/main" id="{B623212D-D684-4193-939F-285605F5C4AE}"/>
              </a:ext>
            </a:extLst>
          </p:cNvPr>
          <p:cNvSpPr>
            <a:spLocks noGrp="1"/>
          </p:cNvSpPr>
          <p:nvPr>
            <p:ph idx="1"/>
          </p:nvPr>
        </p:nvSpPr>
        <p:spPr>
          <a:xfrm>
            <a:off x="5591695" y="857250"/>
            <a:ext cx="5320696" cy="5394960"/>
          </a:xfrm>
        </p:spPr>
        <p:txBody>
          <a:bodyPr anchor="ctr">
            <a:normAutofit lnSpcReduction="10000"/>
          </a:bodyPr>
          <a:lstStyle/>
          <a:p>
            <a:pPr>
              <a:lnSpc>
                <a:spcPct val="90000"/>
              </a:lnSpc>
            </a:pPr>
            <a:r>
              <a:rPr lang="en-US" sz="2400" i="1" dirty="0"/>
              <a:t>Research on a conceptual model placed the cost of low health literacy between 7-17% of all healthcare expenditures</a:t>
            </a:r>
          </a:p>
          <a:p>
            <a:pPr>
              <a:lnSpc>
                <a:spcPct val="90000"/>
              </a:lnSpc>
            </a:pPr>
            <a:r>
              <a:rPr lang="en-US" sz="2400" i="1" dirty="0"/>
              <a:t>In 2003 this dollar amount was estimated to be between $106- $238 billion annually</a:t>
            </a:r>
          </a:p>
          <a:p>
            <a:pPr>
              <a:lnSpc>
                <a:spcPct val="90000"/>
              </a:lnSpc>
            </a:pPr>
            <a:r>
              <a:rPr lang="en-US" sz="2400" i="1" dirty="0"/>
              <a:t>In the year 2015, the annual health care expenditures are estimated to be $3.6 trillion, which would provide a cost of low health literacy at approximately $612 billion dollars</a:t>
            </a:r>
          </a:p>
          <a:p>
            <a:pPr>
              <a:lnSpc>
                <a:spcPct val="90000"/>
              </a:lnSpc>
            </a:pPr>
            <a:endParaRPr lang="en-US" sz="2400" i="1" dirty="0"/>
          </a:p>
          <a:p>
            <a:pPr marL="0" indent="0">
              <a:lnSpc>
                <a:spcPct val="90000"/>
              </a:lnSpc>
              <a:buNone/>
            </a:pPr>
            <a:endParaRPr lang="en-US" i="1" dirty="0"/>
          </a:p>
          <a:p>
            <a:pPr marL="0" indent="0">
              <a:lnSpc>
                <a:spcPct val="90000"/>
              </a:lnSpc>
              <a:buNone/>
            </a:pPr>
            <a:r>
              <a:rPr lang="en-US" i="1" dirty="0"/>
              <a:t> </a:t>
            </a:r>
            <a:r>
              <a:rPr lang="en-US" i="1" dirty="0" err="1"/>
              <a:t>Leuck</a:t>
            </a:r>
            <a:r>
              <a:rPr lang="en-US" i="1" dirty="0"/>
              <a:t>, S. (2017) The cost of low health literacy </a:t>
            </a:r>
            <a:r>
              <a:rPr lang="en-US" dirty="0"/>
              <a:t>from:</a:t>
            </a:r>
            <a:endParaRPr lang="en-US" b="1" dirty="0"/>
          </a:p>
          <a:p>
            <a:pPr>
              <a:lnSpc>
                <a:spcPct val="90000"/>
              </a:lnSpc>
            </a:pPr>
            <a:r>
              <a:rPr lang="en-US" dirty="0">
                <a:hlinkClick r:id="rId2"/>
              </a:rPr>
              <a:t>https://www.pharmacytimes.com/contributor/steve-leuck-pharmd/2017/04/the-cost-of-low-health-literacy</a:t>
            </a:r>
            <a:endParaRPr lang="en-US" dirty="0"/>
          </a:p>
          <a:p>
            <a:pPr>
              <a:lnSpc>
                <a:spcPct val="90000"/>
              </a:lnSpc>
            </a:pPr>
            <a:endParaRPr lang="en-US" dirty="0"/>
          </a:p>
        </p:txBody>
      </p:sp>
    </p:spTree>
    <p:extLst>
      <p:ext uri="{BB962C8B-B14F-4D97-AF65-F5344CB8AC3E}">
        <p14:creationId xmlns:p14="http://schemas.microsoft.com/office/powerpoint/2010/main" val="152370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4901-4D99-4A7D-B30E-E1778BD6506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Healthy People 2030</a:t>
            </a:r>
          </a:p>
        </p:txBody>
      </p:sp>
      <p:sp>
        <p:nvSpPr>
          <p:cNvPr id="3" name="Content Placeholder 2">
            <a:extLst>
              <a:ext uri="{FF2B5EF4-FFF2-40B4-BE49-F238E27FC236}">
                <a16:creationId xmlns:a16="http://schemas.microsoft.com/office/drawing/2014/main" id="{CBCD8A65-10EB-456F-83D1-4C8AB82251C5}"/>
              </a:ext>
            </a:extLst>
          </p:cNvPr>
          <p:cNvSpPr>
            <a:spLocks noGrp="1"/>
          </p:cNvSpPr>
          <p:nvPr>
            <p:ph idx="1"/>
          </p:nvPr>
        </p:nvSpPr>
        <p:spPr>
          <a:xfrm>
            <a:off x="5591694" y="400050"/>
            <a:ext cx="6261215" cy="6183630"/>
          </a:xfrm>
        </p:spPr>
        <p:txBody>
          <a:bodyPr anchor="ctr">
            <a:normAutofit fontScale="77500" lnSpcReduction="20000"/>
          </a:bodyPr>
          <a:lstStyle/>
          <a:p>
            <a:pPr>
              <a:lnSpc>
                <a:spcPct val="90000"/>
              </a:lnSpc>
            </a:pPr>
            <a:endParaRPr lang="en-US" sz="2200" dirty="0"/>
          </a:p>
          <a:p>
            <a:pPr>
              <a:lnSpc>
                <a:spcPct val="90000"/>
              </a:lnSpc>
            </a:pPr>
            <a:endParaRPr lang="en-US" sz="2200" dirty="0"/>
          </a:p>
          <a:p>
            <a:pPr>
              <a:lnSpc>
                <a:spcPct val="90000"/>
              </a:lnSpc>
            </a:pPr>
            <a:endParaRPr lang="en-US" sz="2200" dirty="0"/>
          </a:p>
          <a:p>
            <a:pPr>
              <a:lnSpc>
                <a:spcPct val="90000"/>
              </a:lnSpc>
            </a:pPr>
            <a:endParaRPr lang="en-US" sz="2200" dirty="0"/>
          </a:p>
          <a:p>
            <a:pPr>
              <a:lnSpc>
                <a:spcPct val="90000"/>
              </a:lnSpc>
            </a:pPr>
            <a:endParaRPr lang="en-US" sz="2200" dirty="0"/>
          </a:p>
          <a:p>
            <a:pPr>
              <a:lnSpc>
                <a:spcPct val="90000"/>
              </a:lnSpc>
            </a:pPr>
            <a:r>
              <a:rPr lang="en-US" sz="2800" dirty="0"/>
              <a:t>Healthy People 2030 objectives are organized into topic areas</a:t>
            </a:r>
          </a:p>
          <a:p>
            <a:pPr>
              <a:lnSpc>
                <a:spcPct val="90000"/>
              </a:lnSpc>
            </a:pPr>
            <a:r>
              <a:rPr lang="en-US" sz="2800" dirty="0"/>
              <a:t>Health Communication is found under “Health Behaviors”</a:t>
            </a:r>
          </a:p>
          <a:p>
            <a:pPr>
              <a:lnSpc>
                <a:spcPct val="90000"/>
              </a:lnSpc>
            </a:pPr>
            <a:r>
              <a:rPr lang="en-US" sz="2800" dirty="0"/>
              <a:t>Healthy People 2030 focuses on “improving health communication so that people can easily understand and act on health information” </a:t>
            </a:r>
          </a:p>
          <a:p>
            <a:pPr marL="0" indent="0">
              <a:lnSpc>
                <a:spcPct val="90000"/>
              </a:lnSpc>
              <a:buNone/>
            </a:pPr>
            <a:endParaRPr lang="en-US" sz="28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endParaRPr lang="en-US" sz="2200" dirty="0"/>
          </a:p>
          <a:p>
            <a:pPr marL="0" indent="0">
              <a:lnSpc>
                <a:spcPct val="90000"/>
              </a:lnSpc>
              <a:buNone/>
            </a:pPr>
            <a:r>
              <a:rPr lang="en-US" sz="2200" dirty="0">
                <a:hlinkClick r:id="rId2"/>
              </a:rPr>
              <a:t>https://health.gov/healthypeople/objectives-and-data/browse-objectives/health-communication</a:t>
            </a:r>
            <a:endParaRPr lang="en-US" sz="2200" dirty="0"/>
          </a:p>
          <a:p>
            <a:pPr marL="0" indent="0">
              <a:lnSpc>
                <a:spcPct val="90000"/>
              </a:lnSpc>
              <a:buNone/>
            </a:pPr>
            <a:endParaRPr lang="en-US" sz="2200" dirty="0"/>
          </a:p>
          <a:p>
            <a:pPr marL="0" indent="0">
              <a:lnSpc>
                <a:spcPct val="90000"/>
              </a:lnSpc>
              <a:buNone/>
            </a:pPr>
            <a:endParaRPr lang="en-US" sz="2200" dirty="0"/>
          </a:p>
          <a:p>
            <a:pPr marL="342900" indent="-342900">
              <a:lnSpc>
                <a:spcPct val="90000"/>
              </a:lnSpc>
              <a:buFont typeface="+mj-lt"/>
              <a:buAutoNum type="arabicPeriod"/>
            </a:pPr>
            <a:endParaRPr lang="en-US" sz="2200" dirty="0"/>
          </a:p>
          <a:p>
            <a:pPr marL="0" indent="0">
              <a:lnSpc>
                <a:spcPct val="90000"/>
              </a:lnSpc>
              <a:buNone/>
            </a:pPr>
            <a:endParaRPr lang="en-US" sz="2200" dirty="0"/>
          </a:p>
          <a:p>
            <a:pPr marL="0" indent="0">
              <a:lnSpc>
                <a:spcPct val="90000"/>
              </a:lnSpc>
              <a:buNone/>
            </a:pPr>
            <a:endParaRPr lang="en-US" sz="2200" u="sng" dirty="0"/>
          </a:p>
          <a:p>
            <a:pPr marL="0" indent="0">
              <a:lnSpc>
                <a:spcPct val="90000"/>
              </a:lnSpc>
              <a:buNone/>
            </a:pPr>
            <a:endParaRPr lang="en-US" sz="1500" u="sng" dirty="0"/>
          </a:p>
          <a:p>
            <a:pPr>
              <a:lnSpc>
                <a:spcPct val="90000"/>
              </a:lnSpc>
            </a:pPr>
            <a:endParaRPr lang="en-US" sz="1500" dirty="0">
              <a:solidFill>
                <a:srgbClr val="0070C0"/>
              </a:solidFill>
            </a:endParaRPr>
          </a:p>
        </p:txBody>
      </p:sp>
    </p:spTree>
    <p:extLst>
      <p:ext uri="{BB962C8B-B14F-4D97-AF65-F5344CB8AC3E}">
        <p14:creationId xmlns:p14="http://schemas.microsoft.com/office/powerpoint/2010/main" val="2824073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4901-4D99-4A7D-B30E-E1778BD65063}"/>
              </a:ext>
            </a:extLst>
          </p:cNvPr>
          <p:cNvSpPr>
            <a:spLocks noGrp="1"/>
          </p:cNvSpPr>
          <p:nvPr>
            <p:ph type="title"/>
          </p:nvPr>
        </p:nvSpPr>
        <p:spPr>
          <a:xfrm>
            <a:off x="114300" y="1005840"/>
            <a:ext cx="5477394" cy="4926330"/>
          </a:xfrm>
          <a:prstGeom prst="ellipse">
            <a:avLst/>
          </a:prstGeom>
          <a:solidFill>
            <a:schemeClr val="accent2">
              <a:lumMod val="75000"/>
            </a:schemeClr>
          </a:solidFill>
          <a:ln>
            <a:noFill/>
          </a:ln>
        </p:spPr>
        <p:txBody>
          <a:bodyPr>
            <a:normAutofit/>
          </a:bodyPr>
          <a:lstStyle/>
          <a:p>
            <a:r>
              <a:rPr lang="en-US" dirty="0">
                <a:solidFill>
                  <a:srgbClr val="FFFFFF"/>
                </a:solidFill>
              </a:rPr>
              <a:t>Health </a:t>
            </a:r>
            <a:r>
              <a:rPr lang="en-US">
                <a:solidFill>
                  <a:srgbClr val="FFFFFF"/>
                </a:solidFill>
              </a:rPr>
              <a:t/>
            </a:r>
            <a:br>
              <a:rPr lang="en-US">
                <a:solidFill>
                  <a:srgbClr val="FFFFFF"/>
                </a:solidFill>
              </a:rPr>
            </a:br>
            <a:r>
              <a:rPr lang="en-US">
                <a:solidFill>
                  <a:srgbClr val="FFFFFF"/>
                </a:solidFill>
              </a:rPr>
              <a:t>Communication and </a:t>
            </a:r>
            <a:r>
              <a:rPr lang="en-US" dirty="0">
                <a:solidFill>
                  <a:srgbClr val="FFFFFF"/>
                </a:solidFill>
              </a:rPr>
              <a:t/>
            </a:r>
            <a:br>
              <a:rPr lang="en-US" dirty="0">
                <a:solidFill>
                  <a:srgbClr val="FFFFFF"/>
                </a:solidFill>
              </a:rPr>
            </a:br>
            <a:r>
              <a:rPr lang="en-US" dirty="0">
                <a:solidFill>
                  <a:srgbClr val="FFFFFF"/>
                </a:solidFill>
              </a:rPr>
              <a:t>HP 2030</a:t>
            </a:r>
          </a:p>
        </p:txBody>
      </p:sp>
      <p:sp>
        <p:nvSpPr>
          <p:cNvPr id="3" name="Content Placeholder 2">
            <a:extLst>
              <a:ext uri="{FF2B5EF4-FFF2-40B4-BE49-F238E27FC236}">
                <a16:creationId xmlns:a16="http://schemas.microsoft.com/office/drawing/2014/main" id="{CBCD8A65-10EB-456F-83D1-4C8AB82251C5}"/>
              </a:ext>
            </a:extLst>
          </p:cNvPr>
          <p:cNvSpPr>
            <a:spLocks noGrp="1"/>
          </p:cNvSpPr>
          <p:nvPr>
            <p:ph idx="1"/>
          </p:nvPr>
        </p:nvSpPr>
        <p:spPr>
          <a:xfrm>
            <a:off x="5591694" y="411480"/>
            <a:ext cx="6261215" cy="5044440"/>
          </a:xfrm>
        </p:spPr>
        <p:txBody>
          <a:bodyPr anchor="ctr">
            <a:normAutofit/>
          </a:bodyPr>
          <a:lstStyle/>
          <a:p>
            <a:pPr marL="0" indent="0">
              <a:buNone/>
            </a:pPr>
            <a:r>
              <a:rPr lang="en-US" sz="2400" dirty="0"/>
              <a:t>HP 2030 Health Communication Objectives</a:t>
            </a:r>
          </a:p>
          <a:p>
            <a:pPr marL="0" indent="0">
              <a:lnSpc>
                <a:spcPct val="90000"/>
              </a:lnSpc>
              <a:buNone/>
            </a:pPr>
            <a:r>
              <a:rPr lang="en-US" sz="2400" dirty="0"/>
              <a:t>Total = 19 Objectives</a:t>
            </a:r>
          </a:p>
          <a:p>
            <a:pPr>
              <a:lnSpc>
                <a:spcPct val="90000"/>
              </a:lnSpc>
            </a:pPr>
            <a:r>
              <a:rPr lang="en-US" sz="2400" dirty="0"/>
              <a:t> 8 Baseline</a:t>
            </a:r>
          </a:p>
          <a:p>
            <a:pPr>
              <a:lnSpc>
                <a:spcPct val="90000"/>
              </a:lnSpc>
            </a:pPr>
            <a:r>
              <a:rPr lang="en-US" sz="2400" dirty="0"/>
              <a:t> 9 Developmental</a:t>
            </a:r>
          </a:p>
          <a:p>
            <a:pPr>
              <a:lnSpc>
                <a:spcPct val="90000"/>
              </a:lnSpc>
            </a:pPr>
            <a:r>
              <a:rPr lang="en-US" sz="2400" dirty="0"/>
              <a:t> 2 Research</a:t>
            </a:r>
          </a:p>
          <a:p>
            <a:pPr>
              <a:lnSpc>
                <a:spcPct val="90000"/>
              </a:lnSpc>
            </a:pPr>
            <a:endParaRPr lang="en-US" sz="1500" dirty="0"/>
          </a:p>
        </p:txBody>
      </p:sp>
    </p:spTree>
    <p:extLst>
      <p:ext uri="{BB962C8B-B14F-4D97-AF65-F5344CB8AC3E}">
        <p14:creationId xmlns:p14="http://schemas.microsoft.com/office/powerpoint/2010/main" val="2293546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44B2-A1F3-413A-9295-174657EA3CD1}"/>
              </a:ext>
            </a:extLst>
          </p:cNvPr>
          <p:cNvSpPr>
            <a:spLocks noGrp="1"/>
          </p:cNvSpPr>
          <p:nvPr>
            <p:ph type="title"/>
          </p:nvPr>
        </p:nvSpPr>
        <p:spPr>
          <a:xfrm>
            <a:off x="822960" y="1586484"/>
            <a:ext cx="4122945" cy="3685032"/>
          </a:xfrm>
          <a:prstGeom prst="ellipse">
            <a:avLst/>
          </a:prstGeom>
          <a:solidFill>
            <a:schemeClr val="accent2">
              <a:lumMod val="75000"/>
            </a:schemeClr>
          </a:solidFill>
          <a:ln>
            <a:noFill/>
          </a:ln>
        </p:spPr>
        <p:txBody>
          <a:bodyPr>
            <a:normAutofit/>
          </a:bodyPr>
          <a:lstStyle/>
          <a:p>
            <a:r>
              <a:rPr lang="en-US" sz="2000" dirty="0">
                <a:solidFill>
                  <a:srgbClr val="FFFFFF"/>
                </a:solidFill>
              </a:rPr>
              <a:t>Selected HP 2030 </a:t>
            </a:r>
            <a:br>
              <a:rPr lang="en-US" sz="2000" dirty="0">
                <a:solidFill>
                  <a:srgbClr val="FFFFFF"/>
                </a:solidFill>
              </a:rPr>
            </a:br>
            <a:r>
              <a:rPr lang="en-US" sz="2000" dirty="0">
                <a:solidFill>
                  <a:srgbClr val="FFFFFF"/>
                </a:solidFill>
              </a:rPr>
              <a:t>Health Communication Objectives</a:t>
            </a:r>
          </a:p>
        </p:txBody>
      </p:sp>
      <p:sp>
        <p:nvSpPr>
          <p:cNvPr id="3" name="Content Placeholder 2">
            <a:extLst>
              <a:ext uri="{FF2B5EF4-FFF2-40B4-BE49-F238E27FC236}">
                <a16:creationId xmlns:a16="http://schemas.microsoft.com/office/drawing/2014/main" id="{F8D3BB0A-C9F7-4DBB-A166-5CAB5F6812D7}"/>
              </a:ext>
            </a:extLst>
          </p:cNvPr>
          <p:cNvSpPr>
            <a:spLocks noGrp="1"/>
          </p:cNvSpPr>
          <p:nvPr>
            <p:ph idx="1"/>
          </p:nvPr>
        </p:nvSpPr>
        <p:spPr>
          <a:xfrm>
            <a:off x="5591694" y="262890"/>
            <a:ext cx="6089765" cy="6423660"/>
          </a:xfrm>
        </p:spPr>
        <p:txBody>
          <a:bodyPr anchor="ctr">
            <a:normAutofit fontScale="25000" lnSpcReduction="20000"/>
          </a:bodyPr>
          <a:lstStyle/>
          <a:p>
            <a:pPr fontAlgn="base">
              <a:lnSpc>
                <a:spcPct val="90000"/>
              </a:lnSpc>
            </a:pPr>
            <a:endParaRPr lang="en-US" sz="1400" b="1" dirty="0"/>
          </a:p>
          <a:p>
            <a:pPr fontAlgn="base">
              <a:lnSpc>
                <a:spcPct val="90000"/>
              </a:lnSpc>
            </a:pPr>
            <a:endParaRPr lang="en-US" sz="1400" b="1" dirty="0"/>
          </a:p>
          <a:p>
            <a:pPr fontAlgn="base">
              <a:lnSpc>
                <a:spcPct val="90000"/>
              </a:lnSpc>
            </a:pPr>
            <a:endParaRPr lang="en-US" sz="9600" b="1" dirty="0"/>
          </a:p>
          <a:p>
            <a:pPr fontAlgn="base">
              <a:lnSpc>
                <a:spcPct val="90000"/>
              </a:lnSpc>
            </a:pPr>
            <a:r>
              <a:rPr lang="en-US" sz="9600" dirty="0"/>
              <a:t>Increase the health literacy of the population </a:t>
            </a:r>
          </a:p>
          <a:p>
            <a:pPr fontAlgn="base">
              <a:lnSpc>
                <a:spcPct val="90000"/>
              </a:lnSpc>
            </a:pPr>
            <a:r>
              <a:rPr lang="en-US" sz="9600" dirty="0"/>
              <a:t>Increase the proportion of adults whose health care provider checked their understanding</a:t>
            </a:r>
          </a:p>
          <a:p>
            <a:pPr fontAlgn="base">
              <a:lnSpc>
                <a:spcPct val="90000"/>
              </a:lnSpc>
            </a:pPr>
            <a:r>
              <a:rPr lang="en-US" sz="9600" dirty="0"/>
              <a:t>Decrease the proportion of adults who report poor communication with their health care provider</a:t>
            </a:r>
          </a:p>
          <a:p>
            <a:pPr fontAlgn="base">
              <a:lnSpc>
                <a:spcPct val="90000"/>
              </a:lnSpc>
            </a:pPr>
            <a:r>
              <a:rPr lang="en-US" sz="9600" dirty="0"/>
              <a:t>Increase the proportion of adults with limited English proficiency who say their providers explained things clearly</a:t>
            </a:r>
          </a:p>
          <a:p>
            <a:pPr fontAlgn="base">
              <a:lnSpc>
                <a:spcPct val="90000"/>
              </a:lnSpc>
            </a:pPr>
            <a:r>
              <a:rPr lang="en-US" sz="9600" dirty="0"/>
              <a:t>Increase the proportion of people who can view, download and send electronic health information</a:t>
            </a:r>
          </a:p>
          <a:p>
            <a:pPr fontAlgn="base">
              <a:lnSpc>
                <a:spcPct val="90000"/>
              </a:lnSpc>
            </a:pPr>
            <a:r>
              <a:rPr lang="en-US" sz="9600" dirty="0"/>
              <a:t>Increase the proportion of people who say their on-line medical information is easy to understand</a:t>
            </a:r>
          </a:p>
          <a:p>
            <a:pPr marL="0" indent="0" fontAlgn="base">
              <a:lnSpc>
                <a:spcPct val="90000"/>
              </a:lnSpc>
              <a:buNone/>
            </a:pPr>
            <a:endParaRPr lang="en-US" sz="9600" dirty="0"/>
          </a:p>
          <a:p>
            <a:pPr marL="0" indent="0" fontAlgn="base">
              <a:lnSpc>
                <a:spcPct val="90000"/>
              </a:lnSpc>
              <a:buNone/>
            </a:pPr>
            <a:r>
              <a:rPr lang="en-US" sz="4900" dirty="0"/>
              <a:t>US Department of Health and Human Services Office of Disease Prevention and Health Promotion:</a:t>
            </a:r>
          </a:p>
          <a:p>
            <a:pPr marL="0" indent="0" fontAlgn="base">
              <a:lnSpc>
                <a:spcPct val="90000"/>
              </a:lnSpc>
              <a:buNone/>
            </a:pPr>
            <a:r>
              <a:rPr lang="en-US" sz="4900" dirty="0">
                <a:hlinkClick r:id="rId2"/>
              </a:rPr>
              <a:t>https://health.gov/healthypeople/objectives-and-data/browse-objectives/health-communication</a:t>
            </a:r>
            <a:endParaRPr lang="en-US" sz="4900" dirty="0"/>
          </a:p>
          <a:p>
            <a:pPr marL="0" indent="0" fontAlgn="base">
              <a:lnSpc>
                <a:spcPct val="90000"/>
              </a:lnSpc>
              <a:buNone/>
            </a:pPr>
            <a:endParaRPr lang="en-US" sz="4900" dirty="0"/>
          </a:p>
          <a:p>
            <a:pPr fontAlgn="base">
              <a:lnSpc>
                <a:spcPct val="90000"/>
              </a:lnSpc>
            </a:pPr>
            <a:endParaRPr lang="en-US" sz="1400" dirty="0"/>
          </a:p>
        </p:txBody>
      </p:sp>
    </p:spTree>
    <p:extLst>
      <p:ext uri="{BB962C8B-B14F-4D97-AF65-F5344CB8AC3E}">
        <p14:creationId xmlns:p14="http://schemas.microsoft.com/office/powerpoint/2010/main" val="589172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9D168-51C7-404D-8C1C-F2CEEEFEC81B}"/>
              </a:ext>
            </a:extLst>
          </p:cNvPr>
          <p:cNvSpPr>
            <a:spLocks noGrp="1"/>
          </p:cNvSpPr>
          <p:nvPr>
            <p:ph type="title"/>
          </p:nvPr>
        </p:nvSpPr>
        <p:spPr/>
        <p:txBody>
          <a:bodyPr/>
          <a:lstStyle/>
          <a:p>
            <a:r>
              <a:rPr lang="en-US" b="1" dirty="0"/>
              <a:t>Case study #4</a:t>
            </a:r>
          </a:p>
        </p:txBody>
      </p:sp>
      <p:sp>
        <p:nvSpPr>
          <p:cNvPr id="3" name="Content Placeholder 2">
            <a:extLst>
              <a:ext uri="{FF2B5EF4-FFF2-40B4-BE49-F238E27FC236}">
                <a16:creationId xmlns:a16="http://schemas.microsoft.com/office/drawing/2014/main" id="{72265B01-4316-4450-8A4D-B8FA6AD71822}"/>
              </a:ext>
            </a:extLst>
          </p:cNvPr>
          <p:cNvSpPr>
            <a:spLocks noGrp="1"/>
          </p:cNvSpPr>
          <p:nvPr>
            <p:ph idx="1"/>
          </p:nvPr>
        </p:nvSpPr>
        <p:spPr/>
        <p:txBody>
          <a:bodyPr>
            <a:normAutofit fontScale="70000" lnSpcReduction="20000"/>
          </a:bodyPr>
          <a:lstStyle/>
          <a:p>
            <a:pPr marL="0" indent="0">
              <a:buNone/>
            </a:pPr>
            <a:r>
              <a:rPr lang="en-US" sz="3200" dirty="0"/>
              <a:t>Mr. Doe and his heart failure</a:t>
            </a:r>
          </a:p>
          <a:p>
            <a:pPr marL="0" indent="0">
              <a:buNone/>
            </a:pPr>
            <a:endParaRPr lang="en-US" sz="3200" dirty="0"/>
          </a:p>
          <a:p>
            <a:pPr marL="0" indent="0">
              <a:buNone/>
            </a:pPr>
            <a:endParaRPr lang="en-US" sz="3200" dirty="0"/>
          </a:p>
          <a:p>
            <a:pPr marL="0" indent="0">
              <a:buNone/>
            </a:pPr>
            <a:r>
              <a:rPr lang="en-US" sz="3200" dirty="0">
                <a:solidFill>
                  <a:srgbClr val="404040"/>
                </a:solidFill>
              </a:rPr>
              <a:t>Cardiology Magazine Editors (October 18, 2019). </a:t>
            </a:r>
            <a:r>
              <a:rPr lang="en-US" sz="3200" i="1" dirty="0">
                <a:solidFill>
                  <a:srgbClr val="404040"/>
                </a:solidFill>
              </a:rPr>
              <a:t>Recognizing and addressing health literacy in your patients: Low health literacy impacts prevention, treatment.</a:t>
            </a:r>
            <a:r>
              <a:rPr lang="en-US" sz="3200" dirty="0">
                <a:solidFill>
                  <a:srgbClr val="404040"/>
                </a:solidFill>
              </a:rPr>
              <a:t> From: </a:t>
            </a:r>
            <a:r>
              <a:rPr lang="en-US" sz="2800" dirty="0">
                <a:hlinkClick r:id="rId2"/>
              </a:rPr>
              <a:t>https://www.acc.org/latest-in-cardiology/articles/2019/10/06/24/42/cover-story-recognizing-and-addressing-health-literacy-in-your-patients</a:t>
            </a:r>
            <a:endParaRPr lang="en-US" sz="2800" dirty="0">
              <a:solidFill>
                <a:srgbClr val="404040"/>
              </a:solidFill>
            </a:endParaRPr>
          </a:p>
          <a:p>
            <a:pPr marL="0" indent="0">
              <a:buNone/>
            </a:pPr>
            <a:endParaRPr lang="en-US" sz="3200" dirty="0"/>
          </a:p>
        </p:txBody>
      </p:sp>
    </p:spTree>
    <p:extLst>
      <p:ext uri="{BB962C8B-B14F-4D97-AF65-F5344CB8AC3E}">
        <p14:creationId xmlns:p14="http://schemas.microsoft.com/office/powerpoint/2010/main" val="147496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63B6-DF43-47F0-B8B9-27381D7A0D1F}"/>
              </a:ext>
            </a:extLst>
          </p:cNvPr>
          <p:cNvSpPr>
            <a:spLocks noGrp="1"/>
          </p:cNvSpPr>
          <p:nvPr>
            <p:ph type="title"/>
          </p:nvPr>
        </p:nvSpPr>
        <p:spPr>
          <a:xfrm>
            <a:off x="217170" y="1402080"/>
            <a:ext cx="4728735" cy="4712970"/>
          </a:xfrm>
          <a:prstGeom prst="ellipse">
            <a:avLst/>
          </a:prstGeom>
          <a:solidFill>
            <a:schemeClr val="accent2">
              <a:lumMod val="75000"/>
            </a:schemeClr>
          </a:solidFill>
          <a:ln>
            <a:noFill/>
          </a:ln>
        </p:spPr>
        <p:txBody>
          <a:bodyPr>
            <a:normAutofit/>
          </a:bodyPr>
          <a:lstStyle/>
          <a:p>
            <a:r>
              <a:rPr lang="en-US" sz="1700" dirty="0">
                <a:solidFill>
                  <a:srgbClr val="FFFFFF"/>
                </a:solidFill>
              </a:rPr>
              <a:t>Health Communication Models and Theories</a:t>
            </a:r>
          </a:p>
        </p:txBody>
      </p:sp>
      <p:sp>
        <p:nvSpPr>
          <p:cNvPr id="3" name="Content Placeholder 2">
            <a:extLst>
              <a:ext uri="{FF2B5EF4-FFF2-40B4-BE49-F238E27FC236}">
                <a16:creationId xmlns:a16="http://schemas.microsoft.com/office/drawing/2014/main" id="{899AED02-1A57-4D50-8253-CE3F9A926A38}"/>
              </a:ext>
            </a:extLst>
          </p:cNvPr>
          <p:cNvSpPr>
            <a:spLocks noGrp="1"/>
          </p:cNvSpPr>
          <p:nvPr>
            <p:ph idx="1"/>
          </p:nvPr>
        </p:nvSpPr>
        <p:spPr>
          <a:xfrm>
            <a:off x="5394960" y="262890"/>
            <a:ext cx="6797040" cy="6103620"/>
          </a:xfrm>
        </p:spPr>
        <p:txBody>
          <a:bodyPr anchor="ctr">
            <a:normAutofit/>
          </a:bodyPr>
          <a:lstStyle/>
          <a:p>
            <a:pPr marL="0" indent="0">
              <a:buNone/>
            </a:pPr>
            <a:r>
              <a:rPr lang="en-US" sz="2400" dirty="0"/>
              <a:t>Many models and theories exist; some examples are:</a:t>
            </a:r>
          </a:p>
          <a:p>
            <a:r>
              <a:rPr lang="en-US" sz="2400" dirty="0"/>
              <a:t>Communication Model: Shannon-Weaver (1949)</a:t>
            </a:r>
          </a:p>
          <a:p>
            <a:r>
              <a:rPr lang="en-US" sz="2400" dirty="0"/>
              <a:t>Therapeutic Model: Carl Rodgers (1951)</a:t>
            </a:r>
          </a:p>
          <a:p>
            <a:r>
              <a:rPr lang="en-US" sz="2400" dirty="0"/>
              <a:t>Health Belief Model: Rosenstock (1966, 1974)</a:t>
            </a:r>
          </a:p>
          <a:p>
            <a:r>
              <a:rPr lang="en-US" sz="2400" dirty="0"/>
              <a:t>Interaction Model: King (1971, 1981)</a:t>
            </a:r>
          </a:p>
          <a:p>
            <a:r>
              <a:rPr lang="en-US" sz="2400" dirty="0"/>
              <a:t>Theory of Reasoned Action: Fishbein and Ajzen (1967, 1975)</a:t>
            </a:r>
          </a:p>
          <a:p>
            <a:r>
              <a:rPr lang="en-US" sz="2400" dirty="0"/>
              <a:t>Social Cognitive Theory: Bandura (1986)</a:t>
            </a:r>
          </a:p>
          <a:p>
            <a:r>
              <a:rPr lang="en-US" sz="2400" i="1" u="sng" dirty="0"/>
              <a:t>Health Communication Theory</a:t>
            </a:r>
            <a:r>
              <a:rPr lang="en-US" sz="2400" dirty="0"/>
              <a:t>: Northouse and Northouse (1998)</a:t>
            </a:r>
          </a:p>
          <a:p>
            <a:endParaRPr lang="en-US" dirty="0"/>
          </a:p>
        </p:txBody>
      </p:sp>
    </p:spTree>
    <p:extLst>
      <p:ext uri="{BB962C8B-B14F-4D97-AF65-F5344CB8AC3E}">
        <p14:creationId xmlns:p14="http://schemas.microsoft.com/office/powerpoint/2010/main" val="385811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313B-538F-4B56-B844-78667CE5163D}"/>
              </a:ext>
            </a:extLst>
          </p:cNvPr>
          <p:cNvSpPr>
            <a:spLocks noGrp="1"/>
          </p:cNvSpPr>
          <p:nvPr>
            <p:ph type="title"/>
          </p:nvPr>
        </p:nvSpPr>
        <p:spPr>
          <a:xfrm>
            <a:off x="2231136" y="400050"/>
            <a:ext cx="7729728" cy="1753362"/>
          </a:xfrm>
        </p:spPr>
        <p:txBody>
          <a:bodyPr>
            <a:normAutofit fontScale="90000"/>
          </a:bodyPr>
          <a:lstStyle/>
          <a:p>
            <a:r>
              <a:rPr lang="en-US" b="1" dirty="0"/>
              <a:t>True Stories about the Impact of Low Health Literacy</a:t>
            </a:r>
            <a:br>
              <a:rPr lang="en-US" b="1" dirty="0"/>
            </a:br>
            <a:r>
              <a:rPr lang="en-US" b="1" dirty="0"/>
              <a:t/>
            </a:r>
            <a:br>
              <a:rPr lang="en-US" b="1" dirty="0"/>
            </a:br>
            <a:r>
              <a:rPr lang="en-US" b="1" dirty="0"/>
              <a:t>Case Study #1</a:t>
            </a:r>
          </a:p>
        </p:txBody>
      </p:sp>
      <p:sp>
        <p:nvSpPr>
          <p:cNvPr id="3" name="Content Placeholder 2">
            <a:extLst>
              <a:ext uri="{FF2B5EF4-FFF2-40B4-BE49-F238E27FC236}">
                <a16:creationId xmlns:a16="http://schemas.microsoft.com/office/drawing/2014/main" id="{41DD9D0C-9EBA-473C-92F3-70A95ECCB755}"/>
              </a:ext>
            </a:extLst>
          </p:cNvPr>
          <p:cNvSpPr>
            <a:spLocks noGrp="1"/>
          </p:cNvSpPr>
          <p:nvPr>
            <p:ph idx="1"/>
          </p:nvPr>
        </p:nvSpPr>
        <p:spPr>
          <a:xfrm>
            <a:off x="2231136" y="2568470"/>
            <a:ext cx="7729728" cy="3101983"/>
          </a:xfrm>
        </p:spPr>
        <p:txBody>
          <a:bodyPr>
            <a:normAutofit/>
          </a:bodyPr>
          <a:lstStyle/>
          <a:p>
            <a:pPr marL="0" indent="0">
              <a:buNone/>
            </a:pPr>
            <a:r>
              <a:rPr lang="en-US" sz="3200" dirty="0"/>
              <a:t>Mr. Smith’s new prescription for Lasix</a:t>
            </a:r>
          </a:p>
          <a:p>
            <a:pPr marL="0" indent="0">
              <a:buNone/>
            </a:pPr>
            <a:endParaRPr lang="en-US" sz="3200" dirty="0"/>
          </a:p>
          <a:p>
            <a:pPr marL="0" indent="0">
              <a:buNone/>
            </a:pPr>
            <a:endParaRPr lang="en-US" sz="3200" dirty="0"/>
          </a:p>
          <a:p>
            <a:pPr marL="0" indent="0">
              <a:buNone/>
            </a:pPr>
            <a:r>
              <a:rPr lang="en-US" sz="1900" b="0" i="0" dirty="0">
                <a:solidFill>
                  <a:srgbClr val="404B55"/>
                </a:solidFill>
                <a:effectLst/>
                <a:latin typeface="Verdana" panose="020B0604030504040204" pitchFamily="34" charset="0"/>
              </a:rPr>
              <a:t>Cornett, S., (Sept. 30, 2009) "Assessing and Addressing Health Literacy" </a:t>
            </a:r>
            <a:r>
              <a:rPr lang="en-US" sz="1900" b="0" i="1" dirty="0">
                <a:solidFill>
                  <a:srgbClr val="404B55"/>
                </a:solidFill>
                <a:effectLst/>
                <a:latin typeface="Verdana" panose="020B0604030504040204" pitchFamily="34" charset="0"/>
              </a:rPr>
              <a:t>OJIN: The Online Journal of Issues in </a:t>
            </a:r>
            <a:r>
              <a:rPr lang="en-US" sz="1900" b="0" i="1" dirty="0" err="1">
                <a:solidFill>
                  <a:srgbClr val="404B55"/>
                </a:solidFill>
                <a:effectLst/>
                <a:latin typeface="Verdana" panose="020B0604030504040204" pitchFamily="34" charset="0"/>
              </a:rPr>
              <a:t>Nursing</a:t>
            </a:r>
            <a:r>
              <a:rPr lang="en-US" sz="1900" b="0" i="0" dirty="0" err="1">
                <a:solidFill>
                  <a:srgbClr val="404B55"/>
                </a:solidFill>
                <a:effectLst/>
                <a:latin typeface="Verdana" panose="020B0604030504040204" pitchFamily="34" charset="0"/>
              </a:rPr>
              <a:t>Vol</a:t>
            </a:r>
            <a:r>
              <a:rPr lang="en-US" sz="1900" b="0" i="0" dirty="0">
                <a:solidFill>
                  <a:srgbClr val="404B55"/>
                </a:solidFill>
                <a:effectLst/>
                <a:latin typeface="Verdana" panose="020B0604030504040204" pitchFamily="34" charset="0"/>
              </a:rPr>
              <a:t>. 14, No. 3, Manuscript 2.</a:t>
            </a:r>
            <a:endParaRPr lang="en-US" sz="1900" dirty="0"/>
          </a:p>
          <a:p>
            <a:pPr marL="0" indent="0">
              <a:buNone/>
            </a:pPr>
            <a:endParaRPr lang="en-US" sz="1900" dirty="0"/>
          </a:p>
          <a:p>
            <a:pPr marL="0" indent="0">
              <a:buNone/>
            </a:pPr>
            <a:endParaRPr lang="en-US" sz="3200" dirty="0"/>
          </a:p>
        </p:txBody>
      </p:sp>
    </p:spTree>
    <p:extLst>
      <p:ext uri="{BB962C8B-B14F-4D97-AF65-F5344CB8AC3E}">
        <p14:creationId xmlns:p14="http://schemas.microsoft.com/office/powerpoint/2010/main" val="385401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7280-5597-44BD-BAE4-BBBD1504B758}"/>
              </a:ext>
            </a:extLst>
          </p:cNvPr>
          <p:cNvSpPr>
            <a:spLocks noGrp="1"/>
          </p:cNvSpPr>
          <p:nvPr>
            <p:ph type="title"/>
          </p:nvPr>
        </p:nvSpPr>
        <p:spPr>
          <a:xfrm>
            <a:off x="114300" y="251460"/>
            <a:ext cx="2880360" cy="4469130"/>
          </a:xfrm>
          <a:prstGeom prst="ellipse">
            <a:avLst/>
          </a:prstGeom>
          <a:noFill/>
          <a:ln>
            <a:solidFill>
              <a:srgbClr val="FFFFFF"/>
            </a:solidFill>
          </a:ln>
        </p:spPr>
        <p:txBody>
          <a:bodyPr vert="horz" lIns="182880" tIns="182880" rIns="182880" bIns="182880" rtlCol="0" anchor="ctr">
            <a:noAutofit/>
          </a:bodyPr>
          <a:lstStyle/>
          <a:p>
            <a:r>
              <a:rPr lang="en-US" sz="1200" dirty="0">
                <a:solidFill>
                  <a:schemeClr val="tx1"/>
                </a:solidFill>
              </a:rPr>
              <a:t>Northouse and Northouse Health Communication Model </a:t>
            </a:r>
            <a:br>
              <a:rPr lang="en-US" sz="1200" dirty="0">
                <a:solidFill>
                  <a:schemeClr val="tx1"/>
                </a:solidFill>
              </a:rPr>
            </a:br>
            <a:r>
              <a:rPr lang="en-US" sz="1200" dirty="0">
                <a:solidFill>
                  <a:schemeClr val="tx1"/>
                </a:solidFill>
              </a:rPr>
              <a:t>From: Northouse, L. &amp; Northouse, P. (1998) </a:t>
            </a:r>
            <a:r>
              <a:rPr lang="en-US" sz="1200" i="1" dirty="0">
                <a:solidFill>
                  <a:schemeClr val="tx1"/>
                </a:solidFill>
              </a:rPr>
              <a:t>Health Communication: Strategies for Health Professionals</a:t>
            </a:r>
            <a:r>
              <a:rPr lang="en-US" sz="1200" dirty="0">
                <a:solidFill>
                  <a:schemeClr val="tx1"/>
                </a:solidFill>
              </a:rPr>
              <a:t>, Prentice Hall: Stamford CT, p. 17</a:t>
            </a:r>
          </a:p>
        </p:txBody>
      </p:sp>
      <p:pic>
        <p:nvPicPr>
          <p:cNvPr id="5" name="Content Placeholder 4" descr="A picture containing text&#10;&#10;Description automatically generated">
            <a:extLst>
              <a:ext uri="{FF2B5EF4-FFF2-40B4-BE49-F238E27FC236}">
                <a16:creationId xmlns:a16="http://schemas.microsoft.com/office/drawing/2014/main" id="{9BBEF5C3-C1B4-4EB1-A87C-A28F0894AC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0390" y="171450"/>
            <a:ext cx="8812530" cy="6435090"/>
          </a:xfrm>
          <a:prstGeom prst="rect">
            <a:avLst/>
          </a:prstGeom>
        </p:spPr>
      </p:pic>
    </p:spTree>
    <p:extLst>
      <p:ext uri="{BB962C8B-B14F-4D97-AF65-F5344CB8AC3E}">
        <p14:creationId xmlns:p14="http://schemas.microsoft.com/office/powerpoint/2010/main" val="1914297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758C-BAE7-4B3E-B305-5090FFDB1B3E}"/>
              </a:ext>
            </a:extLst>
          </p:cNvPr>
          <p:cNvSpPr>
            <a:spLocks noGrp="1"/>
          </p:cNvSpPr>
          <p:nvPr>
            <p:ph type="title"/>
          </p:nvPr>
        </p:nvSpPr>
        <p:spPr>
          <a:xfrm>
            <a:off x="2231136" y="467418"/>
            <a:ext cx="7729728" cy="1188720"/>
          </a:xfrm>
          <a:solidFill>
            <a:srgbClr val="FFFFFF"/>
          </a:solidFill>
        </p:spPr>
        <p:txBody>
          <a:bodyPr>
            <a:normAutofit/>
          </a:bodyPr>
          <a:lstStyle/>
          <a:p>
            <a:r>
              <a:rPr lang="en-US" b="1"/>
              <a:t>Half-time = Stretch-time</a:t>
            </a:r>
          </a:p>
        </p:txBody>
      </p:sp>
      <p:sp>
        <p:nvSpPr>
          <p:cNvPr id="3" name="Content Placeholder 2">
            <a:extLst>
              <a:ext uri="{FF2B5EF4-FFF2-40B4-BE49-F238E27FC236}">
                <a16:creationId xmlns:a16="http://schemas.microsoft.com/office/drawing/2014/main" id="{59F8AFB2-68D5-4B1D-A34D-BACDB3AFDBBE}"/>
              </a:ext>
            </a:extLst>
          </p:cNvPr>
          <p:cNvSpPr>
            <a:spLocks noGrp="1"/>
          </p:cNvSpPr>
          <p:nvPr>
            <p:ph idx="1"/>
          </p:nvPr>
        </p:nvSpPr>
        <p:spPr>
          <a:xfrm>
            <a:off x="786384" y="2291262"/>
            <a:ext cx="10844784" cy="2879256"/>
          </a:xfrm>
        </p:spPr>
        <p:txBody>
          <a:bodyPr>
            <a:normAutofit/>
          </a:bodyPr>
          <a:lstStyle/>
          <a:p>
            <a:pPr marL="0" indent="0">
              <a:buNone/>
            </a:pPr>
            <a:r>
              <a:rPr lang="en-US" sz="3200" dirty="0">
                <a:solidFill>
                  <a:srgbClr val="404040"/>
                </a:solidFill>
              </a:rPr>
              <a:t>2 Minute Guided Meditation for Spring: Johns Hopkins Medicine</a:t>
            </a:r>
          </a:p>
          <a:p>
            <a:endParaRPr lang="en-US" dirty="0">
              <a:solidFill>
                <a:srgbClr val="404040"/>
              </a:solidFill>
            </a:endParaRPr>
          </a:p>
          <a:p>
            <a:pPr marL="0" indent="0">
              <a:buNone/>
            </a:pPr>
            <a:r>
              <a:rPr lang="en-US" dirty="0">
                <a:solidFill>
                  <a:srgbClr val="404040"/>
                </a:solidFill>
                <a:hlinkClick r:id="rId2"/>
              </a:rPr>
              <a:t>https://www.youtube.com/watch?v=-V3OU_NF4qs</a:t>
            </a:r>
            <a:endParaRPr lang="en-US" dirty="0">
              <a:solidFill>
                <a:srgbClr val="404040"/>
              </a:solidFill>
            </a:endParaRPr>
          </a:p>
          <a:p>
            <a:pPr marL="0" indent="0">
              <a:buNone/>
            </a:pPr>
            <a:endParaRPr lang="en-US" dirty="0">
              <a:solidFill>
                <a:srgbClr val="404040"/>
              </a:solidFill>
            </a:endParaRPr>
          </a:p>
        </p:txBody>
      </p:sp>
    </p:spTree>
    <p:extLst>
      <p:ext uri="{BB962C8B-B14F-4D97-AF65-F5344CB8AC3E}">
        <p14:creationId xmlns:p14="http://schemas.microsoft.com/office/powerpoint/2010/main" val="819928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7B00-8899-4901-9933-B66B597B294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How Clients Cope with Low Health Literacy</a:t>
            </a:r>
          </a:p>
        </p:txBody>
      </p:sp>
      <p:sp>
        <p:nvSpPr>
          <p:cNvPr id="3" name="Content Placeholder 2">
            <a:extLst>
              <a:ext uri="{FF2B5EF4-FFF2-40B4-BE49-F238E27FC236}">
                <a16:creationId xmlns:a16="http://schemas.microsoft.com/office/drawing/2014/main" id="{DE3BCFCF-4803-40CA-99A3-28A63BC26F4F}"/>
              </a:ext>
            </a:extLst>
          </p:cNvPr>
          <p:cNvSpPr>
            <a:spLocks noGrp="1"/>
          </p:cNvSpPr>
          <p:nvPr>
            <p:ph idx="1"/>
          </p:nvPr>
        </p:nvSpPr>
        <p:spPr>
          <a:xfrm>
            <a:off x="5591694" y="342900"/>
            <a:ext cx="6124055" cy="6263640"/>
          </a:xfrm>
        </p:spPr>
        <p:txBody>
          <a:bodyPr anchor="ctr">
            <a:normAutofit fontScale="92500"/>
          </a:bodyPr>
          <a:lstStyle/>
          <a:p>
            <a:pPr marL="0" indent="0">
              <a:lnSpc>
                <a:spcPct val="90000"/>
              </a:lnSpc>
              <a:buNone/>
            </a:pPr>
            <a:r>
              <a:rPr lang="en-US" sz="2400" b="1" dirty="0"/>
              <a:t>Remember…..you can’t tell someone’s health literacy level just by looking at them</a:t>
            </a:r>
          </a:p>
          <a:p>
            <a:pPr marL="0" indent="0">
              <a:lnSpc>
                <a:spcPct val="90000"/>
              </a:lnSpc>
              <a:buNone/>
            </a:pPr>
            <a:endParaRPr lang="en-US" sz="2400" dirty="0"/>
          </a:p>
          <a:p>
            <a:pPr marL="0" indent="0">
              <a:lnSpc>
                <a:spcPct val="90000"/>
              </a:lnSpc>
              <a:buNone/>
            </a:pPr>
            <a:r>
              <a:rPr lang="en-US" sz="2400" dirty="0"/>
              <a:t>People use single or multiple strategies to hide their low health literacy</a:t>
            </a:r>
          </a:p>
          <a:p>
            <a:pPr marL="0" indent="0">
              <a:lnSpc>
                <a:spcPct val="90000"/>
              </a:lnSpc>
              <a:buNone/>
            </a:pPr>
            <a:endParaRPr lang="en-US" sz="2400" dirty="0"/>
          </a:p>
          <a:p>
            <a:pPr marL="0" indent="0">
              <a:lnSpc>
                <a:spcPct val="90000"/>
              </a:lnSpc>
              <a:buNone/>
            </a:pPr>
            <a:r>
              <a:rPr lang="en-US" sz="2400" dirty="0"/>
              <a:t>Some people always bring along a friend or family member into the exam room</a:t>
            </a:r>
          </a:p>
          <a:p>
            <a:pPr marL="0" indent="0">
              <a:lnSpc>
                <a:spcPct val="90000"/>
              </a:lnSpc>
              <a:buNone/>
            </a:pPr>
            <a:endParaRPr lang="en-US" sz="2400" dirty="0"/>
          </a:p>
          <a:p>
            <a:pPr marL="0" indent="0">
              <a:lnSpc>
                <a:spcPct val="90000"/>
              </a:lnSpc>
              <a:buNone/>
            </a:pPr>
            <a:r>
              <a:rPr lang="en-US" sz="2400" dirty="0"/>
              <a:t>Some people make statements like:</a:t>
            </a:r>
          </a:p>
          <a:p>
            <a:pPr marL="0" indent="0">
              <a:lnSpc>
                <a:spcPct val="90000"/>
              </a:lnSpc>
              <a:buNone/>
            </a:pPr>
            <a:r>
              <a:rPr lang="en-US" sz="2400" dirty="0"/>
              <a:t>“I forgot my glasses. Can you read this to me?”</a:t>
            </a:r>
          </a:p>
          <a:p>
            <a:pPr marL="0" indent="0">
              <a:lnSpc>
                <a:spcPct val="90000"/>
              </a:lnSpc>
              <a:buNone/>
            </a:pPr>
            <a:endParaRPr lang="en-US" sz="2400" dirty="0"/>
          </a:p>
          <a:p>
            <a:pPr marL="0" indent="0">
              <a:lnSpc>
                <a:spcPct val="90000"/>
              </a:lnSpc>
              <a:buNone/>
            </a:pPr>
            <a:r>
              <a:rPr lang="en-US" sz="2400" dirty="0"/>
              <a:t>“I forgot my glasses. I'll read this when I get home.“</a:t>
            </a:r>
          </a:p>
          <a:p>
            <a:pPr marL="0" indent="0">
              <a:lnSpc>
                <a:spcPct val="90000"/>
              </a:lnSpc>
              <a:buNone/>
            </a:pPr>
            <a:r>
              <a:rPr lang="en-US" sz="2400" dirty="0"/>
              <a:t/>
            </a:r>
            <a:br>
              <a:rPr lang="en-US" sz="2400" dirty="0"/>
            </a:br>
            <a:r>
              <a:rPr lang="en-US" sz="2400" dirty="0"/>
              <a:t>“Let me bring this home so I can discuss it with my wife/husband/children."</a:t>
            </a:r>
          </a:p>
          <a:p>
            <a:pPr>
              <a:lnSpc>
                <a:spcPct val="90000"/>
              </a:lnSpc>
            </a:pPr>
            <a:endParaRPr lang="en-US" sz="1300" dirty="0"/>
          </a:p>
        </p:txBody>
      </p:sp>
    </p:spTree>
    <p:extLst>
      <p:ext uri="{BB962C8B-B14F-4D97-AF65-F5344CB8AC3E}">
        <p14:creationId xmlns:p14="http://schemas.microsoft.com/office/powerpoint/2010/main" val="2506724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51E0-9802-4157-88D5-DE292EBA7847}"/>
              </a:ext>
            </a:extLst>
          </p:cNvPr>
          <p:cNvSpPr>
            <a:spLocks noGrp="1"/>
          </p:cNvSpPr>
          <p:nvPr>
            <p:ph type="title"/>
          </p:nvPr>
        </p:nvSpPr>
        <p:spPr>
          <a:xfrm>
            <a:off x="331471" y="1586484"/>
            <a:ext cx="3783330" cy="3685032"/>
          </a:xfrm>
          <a:prstGeom prst="ellipse">
            <a:avLst/>
          </a:prstGeom>
          <a:solidFill>
            <a:schemeClr val="accent2">
              <a:lumMod val="75000"/>
            </a:schemeClr>
          </a:solidFill>
          <a:ln>
            <a:noFill/>
          </a:ln>
        </p:spPr>
        <p:txBody>
          <a:bodyPr>
            <a:normAutofit/>
          </a:bodyPr>
          <a:lstStyle/>
          <a:p>
            <a:r>
              <a:rPr lang="en-US" sz="3000" dirty="0">
                <a:solidFill>
                  <a:srgbClr val="FFFFFF"/>
                </a:solidFill>
              </a:rPr>
              <a:t>Assessing Printed Materials</a:t>
            </a:r>
          </a:p>
        </p:txBody>
      </p:sp>
      <p:sp>
        <p:nvSpPr>
          <p:cNvPr id="3" name="Content Placeholder 2">
            <a:extLst>
              <a:ext uri="{FF2B5EF4-FFF2-40B4-BE49-F238E27FC236}">
                <a16:creationId xmlns:a16="http://schemas.microsoft.com/office/drawing/2014/main" id="{C9F437CA-C5EB-4158-A3B9-3CB535B5BD1D}"/>
              </a:ext>
            </a:extLst>
          </p:cNvPr>
          <p:cNvSpPr>
            <a:spLocks noGrp="1"/>
          </p:cNvSpPr>
          <p:nvPr>
            <p:ph idx="1"/>
          </p:nvPr>
        </p:nvSpPr>
        <p:spPr>
          <a:xfrm>
            <a:off x="4663440" y="731520"/>
            <a:ext cx="6960870" cy="4724400"/>
          </a:xfrm>
        </p:spPr>
        <p:txBody>
          <a:bodyPr anchor="ctr">
            <a:normAutofit/>
          </a:bodyPr>
          <a:lstStyle/>
          <a:p>
            <a:r>
              <a:rPr lang="en-US" sz="2400" dirty="0"/>
              <a:t>REALM: Rapid Assessment of Adult Literacy in Medicine</a:t>
            </a:r>
          </a:p>
          <a:p>
            <a:pPr marL="0" indent="0">
              <a:buNone/>
            </a:pPr>
            <a:endParaRPr lang="en-US" sz="2400" dirty="0"/>
          </a:p>
          <a:p>
            <a:r>
              <a:rPr lang="en-US" sz="2400" dirty="0"/>
              <a:t>TOFHLA: Test of Functional Health Literacy in Adults</a:t>
            </a: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Newest Vital Sign</a:t>
            </a:r>
            <a:endParaRPr lang="en-US" sz="2400" dirty="0"/>
          </a:p>
          <a:p>
            <a:endParaRPr lang="en-US" sz="2400" dirty="0"/>
          </a:p>
          <a:p>
            <a:r>
              <a:rPr lang="en-US" sz="2400" dirty="0"/>
              <a:t>SMOG </a:t>
            </a:r>
            <a:r>
              <a:rPr lang="en-US" sz="2400" dirty="0" err="1"/>
              <a:t>Readibility</a:t>
            </a:r>
            <a:r>
              <a:rPr lang="en-US" sz="2400" dirty="0"/>
              <a:t> Formula: Simple Measure of </a:t>
            </a:r>
            <a:r>
              <a:rPr lang="en-US" sz="2400" dirty="0" err="1"/>
              <a:t>Gobblydegook</a:t>
            </a:r>
            <a:endParaRPr lang="en-US" sz="2400" dirty="0"/>
          </a:p>
        </p:txBody>
      </p:sp>
    </p:spTree>
    <p:extLst>
      <p:ext uri="{BB962C8B-B14F-4D97-AF65-F5344CB8AC3E}">
        <p14:creationId xmlns:p14="http://schemas.microsoft.com/office/powerpoint/2010/main" val="2844416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CBBD-0C5F-4305-9CFC-C769BFEB4F39}"/>
              </a:ext>
            </a:extLst>
          </p:cNvPr>
          <p:cNvSpPr>
            <a:spLocks noGrp="1"/>
          </p:cNvSpPr>
          <p:nvPr>
            <p:ph type="title"/>
          </p:nvPr>
        </p:nvSpPr>
        <p:spPr>
          <a:xfrm>
            <a:off x="643467" y="491491"/>
            <a:ext cx="6242719" cy="845820"/>
          </a:xfrm>
          <a:noFill/>
          <a:ln>
            <a:solidFill>
              <a:schemeClr val="bg1"/>
            </a:solidFill>
          </a:ln>
        </p:spPr>
        <p:txBody>
          <a:bodyPr wrap="square">
            <a:normAutofit/>
          </a:bodyPr>
          <a:lstStyle/>
          <a:p>
            <a:r>
              <a:rPr lang="en-US" dirty="0">
                <a:solidFill>
                  <a:schemeClr val="tx1"/>
                </a:solidFill>
              </a:rPr>
              <a:t>REALM </a:t>
            </a:r>
          </a:p>
        </p:txBody>
      </p:sp>
      <p:sp>
        <p:nvSpPr>
          <p:cNvPr id="3" name="Content Placeholder 2">
            <a:extLst>
              <a:ext uri="{FF2B5EF4-FFF2-40B4-BE49-F238E27FC236}">
                <a16:creationId xmlns:a16="http://schemas.microsoft.com/office/drawing/2014/main" id="{EAF466D1-D88E-4D09-8863-4CE193AD130D}"/>
              </a:ext>
            </a:extLst>
          </p:cNvPr>
          <p:cNvSpPr>
            <a:spLocks noGrp="1"/>
          </p:cNvSpPr>
          <p:nvPr>
            <p:ph idx="1"/>
          </p:nvPr>
        </p:nvSpPr>
        <p:spPr>
          <a:xfrm>
            <a:off x="643467" y="1682827"/>
            <a:ext cx="6242715" cy="5026583"/>
          </a:xfrm>
        </p:spPr>
        <p:txBody>
          <a:bodyPr>
            <a:normAutofit lnSpcReduction="10000"/>
          </a:bodyPr>
          <a:lstStyle/>
          <a:p>
            <a:pPr>
              <a:lnSpc>
                <a:spcPct val="90000"/>
              </a:lnSpc>
            </a:pPr>
            <a:r>
              <a:rPr lang="en-US" sz="2400" dirty="0">
                <a:solidFill>
                  <a:schemeClr val="tx1"/>
                </a:solidFill>
              </a:rPr>
              <a:t>The REALM document measures a patient's ability to pronounce 66 common medical words and lay terms for body parts</a:t>
            </a:r>
          </a:p>
          <a:p>
            <a:pPr>
              <a:lnSpc>
                <a:spcPct val="90000"/>
              </a:lnSpc>
            </a:pPr>
            <a:r>
              <a:rPr lang="en-US" sz="2400" dirty="0">
                <a:solidFill>
                  <a:schemeClr val="tx1"/>
                </a:solidFill>
              </a:rPr>
              <a:t>Scoring is completed after the person states aloud these terms</a:t>
            </a:r>
          </a:p>
          <a:p>
            <a:pPr>
              <a:lnSpc>
                <a:spcPct val="90000"/>
              </a:lnSpc>
            </a:pPr>
            <a:r>
              <a:rPr lang="en-US" sz="2400" dirty="0">
                <a:solidFill>
                  <a:schemeClr val="tx1"/>
                </a:solidFill>
              </a:rPr>
              <a:t>The number of correct term pronunciation is calculated to a readability score</a:t>
            </a:r>
          </a:p>
          <a:p>
            <a:pPr>
              <a:lnSpc>
                <a:spcPct val="90000"/>
              </a:lnSpc>
            </a:pPr>
            <a:r>
              <a:rPr lang="en-US" sz="2400" dirty="0">
                <a:solidFill>
                  <a:schemeClr val="tx1"/>
                </a:solidFill>
              </a:rPr>
              <a:t>My personal thoughts on the REALM document </a:t>
            </a:r>
          </a:p>
          <a:p>
            <a:pPr marL="0" indent="0">
              <a:lnSpc>
                <a:spcPct val="90000"/>
              </a:lnSpc>
              <a:buNone/>
            </a:pPr>
            <a:endParaRPr lang="en-US" sz="2400" dirty="0">
              <a:solidFill>
                <a:schemeClr val="tx1"/>
              </a:solidFill>
            </a:endParaRPr>
          </a:p>
          <a:p>
            <a:pPr marL="0" indent="0">
              <a:lnSpc>
                <a:spcPct val="90000"/>
              </a:lnSpc>
              <a:buNone/>
            </a:pPr>
            <a:endParaRPr lang="en-US" sz="2400" dirty="0">
              <a:solidFill>
                <a:schemeClr val="tx1"/>
              </a:solidFill>
            </a:endParaRPr>
          </a:p>
          <a:p>
            <a:pPr marL="0" indent="0">
              <a:lnSpc>
                <a:spcPct val="90000"/>
              </a:lnSpc>
              <a:buNone/>
            </a:pPr>
            <a:endParaRPr lang="en-US" sz="2000" dirty="0">
              <a:solidFill>
                <a:schemeClr val="tx1"/>
              </a:solidFill>
            </a:endParaRPr>
          </a:p>
          <a:p>
            <a:pPr>
              <a:lnSpc>
                <a:spcPct val="90000"/>
              </a:lnSpc>
            </a:pPr>
            <a:r>
              <a:rPr lang="en-US" dirty="0">
                <a:solidFill>
                  <a:schemeClr val="bg1"/>
                </a:solidFill>
                <a:hlinkClick r:id="rId2"/>
              </a:rPr>
              <a:t>https://library.med.utah.edu/Patient_Ed/workshop/handouts/realm_test.pdf</a:t>
            </a:r>
            <a:endParaRPr lang="en-US" dirty="0">
              <a:solidFill>
                <a:schemeClr val="bg1"/>
              </a:solidFill>
            </a:endParaRPr>
          </a:p>
        </p:txBody>
      </p:sp>
      <p:pic>
        <p:nvPicPr>
          <p:cNvPr id="5" name="Picture 4" descr="A picture containing drawing&#10;&#10;Description automatically generated">
            <a:extLst>
              <a:ext uri="{FF2B5EF4-FFF2-40B4-BE49-F238E27FC236}">
                <a16:creationId xmlns:a16="http://schemas.microsoft.com/office/drawing/2014/main" id="{10C90A1F-F259-459B-811A-6C43BF3F24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119870" y="1682827"/>
            <a:ext cx="3428662" cy="3291515"/>
          </a:xfrm>
          <a:prstGeom prst="rect">
            <a:avLst/>
          </a:prstGeom>
        </p:spPr>
      </p:pic>
    </p:spTree>
    <p:extLst>
      <p:ext uri="{BB962C8B-B14F-4D97-AF65-F5344CB8AC3E}">
        <p14:creationId xmlns:p14="http://schemas.microsoft.com/office/powerpoint/2010/main" val="3188025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6E12C-AD0A-4306-B270-C789D0F95F31}"/>
              </a:ext>
            </a:extLst>
          </p:cNvPr>
          <p:cNvSpPr>
            <a:spLocks noGrp="1"/>
          </p:cNvSpPr>
          <p:nvPr>
            <p:ph type="title"/>
          </p:nvPr>
        </p:nvSpPr>
        <p:spPr>
          <a:xfrm>
            <a:off x="297181" y="1586484"/>
            <a:ext cx="3737610" cy="3685032"/>
          </a:xfrm>
          <a:prstGeom prst="ellipse">
            <a:avLst/>
          </a:prstGeom>
          <a:solidFill>
            <a:schemeClr val="accent2">
              <a:lumMod val="75000"/>
            </a:schemeClr>
          </a:solidFill>
          <a:ln>
            <a:noFill/>
          </a:ln>
        </p:spPr>
        <p:txBody>
          <a:bodyPr>
            <a:normAutofit/>
          </a:bodyPr>
          <a:lstStyle/>
          <a:p>
            <a:r>
              <a:rPr lang="en-US" sz="3000" dirty="0">
                <a:solidFill>
                  <a:srgbClr val="FFFFFF"/>
                </a:solidFill>
              </a:rPr>
              <a:t>TOFHLA</a:t>
            </a:r>
          </a:p>
        </p:txBody>
      </p:sp>
      <p:sp>
        <p:nvSpPr>
          <p:cNvPr id="3" name="Content Placeholder 2">
            <a:extLst>
              <a:ext uri="{FF2B5EF4-FFF2-40B4-BE49-F238E27FC236}">
                <a16:creationId xmlns:a16="http://schemas.microsoft.com/office/drawing/2014/main" id="{5D4BBA6A-64E2-4DAA-8AE7-33F54292C01D}"/>
              </a:ext>
            </a:extLst>
          </p:cNvPr>
          <p:cNvSpPr>
            <a:spLocks noGrp="1"/>
          </p:cNvSpPr>
          <p:nvPr>
            <p:ph idx="1"/>
          </p:nvPr>
        </p:nvSpPr>
        <p:spPr>
          <a:xfrm>
            <a:off x="4629150" y="182880"/>
            <a:ext cx="7372350" cy="6675120"/>
          </a:xfrm>
        </p:spPr>
        <p:txBody>
          <a:bodyPr anchor="ctr">
            <a:noAutofit/>
          </a:bodyPr>
          <a:lstStyle/>
          <a:p>
            <a:r>
              <a:rPr lang="en-US" sz="2400" i="0" dirty="0">
                <a:solidFill>
                  <a:srgbClr val="828383"/>
                </a:solidFill>
                <a:effectLst/>
              </a:rPr>
              <a:t> </a:t>
            </a:r>
            <a:r>
              <a:rPr lang="en-US" sz="2400" i="0" dirty="0">
                <a:solidFill>
                  <a:srgbClr val="212121"/>
                </a:solidFill>
                <a:effectLst/>
              </a:rPr>
              <a:t>The Test of Functional Health Literacy in Adults TOFHLA) is a valid, reliable indicator of patient ability to read health-related materials (Parker et al., 1995)</a:t>
            </a:r>
          </a:p>
          <a:p>
            <a:r>
              <a:rPr lang="en-US" sz="2400" dirty="0">
                <a:solidFill>
                  <a:srgbClr val="212121"/>
                </a:solidFill>
              </a:rPr>
              <a:t>It measures both reading comprehension and numeracy</a:t>
            </a:r>
          </a:p>
          <a:p>
            <a:r>
              <a:rPr lang="en-US" sz="2400" i="0" dirty="0">
                <a:solidFill>
                  <a:srgbClr val="212121"/>
                </a:solidFill>
                <a:effectLst/>
              </a:rPr>
              <a:t>Is designed to assess adult literacy in the healthcare setting    </a:t>
            </a:r>
          </a:p>
          <a:p>
            <a:r>
              <a:rPr lang="en-US" sz="2400" dirty="0">
                <a:solidFill>
                  <a:srgbClr val="212121"/>
                </a:solidFill>
              </a:rPr>
              <a:t>W</a:t>
            </a:r>
            <a:r>
              <a:rPr lang="en-US" sz="2400" i="0" dirty="0">
                <a:solidFill>
                  <a:srgbClr val="212121"/>
                </a:solidFill>
                <a:effectLst/>
              </a:rPr>
              <a:t>as developed using actual hospital related materials, such as prescription bottle labels and appointment slips</a:t>
            </a:r>
          </a:p>
          <a:p>
            <a:r>
              <a:rPr lang="en-US" sz="2400" i="0" dirty="0">
                <a:solidFill>
                  <a:srgbClr val="212121"/>
                </a:solidFill>
                <a:effectLst/>
              </a:rPr>
              <a:t>The TOFHLA consists of a 50-item reading comprehension and 17-item numerical ability test, taking up to 22 minutes to administer</a:t>
            </a:r>
          </a:p>
          <a:p>
            <a:pPr marL="0" indent="0">
              <a:buNone/>
            </a:pPr>
            <a:endParaRPr lang="en-US" sz="2400" i="0" dirty="0">
              <a:solidFill>
                <a:srgbClr val="212121"/>
              </a:solidFill>
              <a:effectLst/>
            </a:endParaRPr>
          </a:p>
          <a:p>
            <a:pPr marL="0" indent="0">
              <a:buNone/>
            </a:pPr>
            <a:r>
              <a:rPr lang="en-US" sz="2400" b="0" i="0" dirty="0">
                <a:solidFill>
                  <a:srgbClr val="333333"/>
                </a:solidFill>
                <a:effectLst/>
                <a:latin typeface="-apple-system"/>
              </a:rPr>
              <a:t>Parker, R.M., Baker, D.W., Williams, M.V. </a:t>
            </a:r>
            <a:r>
              <a:rPr lang="en-US" sz="2400" b="0" i="1" dirty="0">
                <a:solidFill>
                  <a:srgbClr val="333333"/>
                </a:solidFill>
                <a:effectLst/>
                <a:latin typeface="-apple-system"/>
              </a:rPr>
              <a:t>et al.</a:t>
            </a:r>
            <a:r>
              <a:rPr lang="en-US" sz="2400" b="0" i="0" dirty="0">
                <a:solidFill>
                  <a:srgbClr val="333333"/>
                </a:solidFill>
                <a:effectLst/>
                <a:latin typeface="-apple-system"/>
              </a:rPr>
              <a:t> The test of functional health literacy in adults. </a:t>
            </a:r>
            <a:r>
              <a:rPr lang="en-US" sz="2400" b="0" i="1" dirty="0">
                <a:solidFill>
                  <a:srgbClr val="333333"/>
                </a:solidFill>
                <a:effectLst/>
                <a:latin typeface="-apple-system"/>
              </a:rPr>
              <a:t>J Gen Intern Med</a:t>
            </a:r>
            <a:r>
              <a:rPr lang="en-US" sz="2400" b="0" i="0" dirty="0">
                <a:solidFill>
                  <a:srgbClr val="333333"/>
                </a:solidFill>
                <a:effectLst/>
                <a:latin typeface="-apple-system"/>
              </a:rPr>
              <a:t> </a:t>
            </a:r>
            <a:r>
              <a:rPr lang="en-US" sz="2400" b="1" i="0" dirty="0">
                <a:solidFill>
                  <a:srgbClr val="333333"/>
                </a:solidFill>
                <a:effectLst/>
                <a:latin typeface="-apple-system"/>
              </a:rPr>
              <a:t>10, </a:t>
            </a:r>
            <a:r>
              <a:rPr lang="en-US" sz="2400" b="0" i="0" dirty="0">
                <a:solidFill>
                  <a:srgbClr val="333333"/>
                </a:solidFill>
                <a:effectLst/>
                <a:latin typeface="-apple-system"/>
              </a:rPr>
              <a:t>537–541 (1995). </a:t>
            </a:r>
            <a:r>
              <a:rPr lang="en-US" sz="2400" b="0" i="0" dirty="0">
                <a:solidFill>
                  <a:srgbClr val="0070C0"/>
                </a:solidFill>
                <a:effectLst/>
                <a:latin typeface="-apple-system"/>
              </a:rPr>
              <a:t>https://doi.org/10.1007/BF02640361</a:t>
            </a:r>
            <a:endParaRPr lang="en-US" sz="2400" i="0" dirty="0">
              <a:solidFill>
                <a:srgbClr val="0070C0"/>
              </a:solidFill>
              <a:effectLst/>
            </a:endParaRPr>
          </a:p>
        </p:txBody>
      </p:sp>
    </p:spTree>
    <p:extLst>
      <p:ext uri="{BB962C8B-B14F-4D97-AF65-F5344CB8AC3E}">
        <p14:creationId xmlns:p14="http://schemas.microsoft.com/office/powerpoint/2010/main" val="4258782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9784-BD4B-C9B6-71F8-2BA9BBA68860}"/>
              </a:ext>
            </a:extLst>
          </p:cNvPr>
          <p:cNvSpPr>
            <a:spLocks noGrp="1"/>
          </p:cNvSpPr>
          <p:nvPr>
            <p:ph type="title"/>
          </p:nvPr>
        </p:nvSpPr>
        <p:spPr/>
        <p:txBody>
          <a:bodyPr/>
          <a:lstStyle/>
          <a:p>
            <a:r>
              <a:rPr lang="en-US" dirty="0"/>
              <a:t>Newest Vital Sign</a:t>
            </a:r>
          </a:p>
        </p:txBody>
      </p:sp>
      <p:sp>
        <p:nvSpPr>
          <p:cNvPr id="3" name="Content Placeholder 2">
            <a:extLst>
              <a:ext uri="{FF2B5EF4-FFF2-40B4-BE49-F238E27FC236}">
                <a16:creationId xmlns:a16="http://schemas.microsoft.com/office/drawing/2014/main" id="{F824F1DC-75D7-F6E0-FDB6-6D1529C9C8C4}"/>
              </a:ext>
            </a:extLst>
          </p:cNvPr>
          <p:cNvSpPr>
            <a:spLocks noGrp="1"/>
          </p:cNvSpPr>
          <p:nvPr>
            <p:ph idx="1"/>
          </p:nvPr>
        </p:nvSpPr>
        <p:spPr>
          <a:xfrm>
            <a:off x="532660" y="2638043"/>
            <a:ext cx="9428204" cy="3831767"/>
          </a:xfrm>
        </p:spPr>
        <p:txBody>
          <a:bodyPr>
            <a:normAutofit fontScale="47500" lnSpcReduction="20000"/>
          </a:bodyPr>
          <a:lstStyle/>
          <a:p>
            <a:r>
              <a:rPr lang="en-US" sz="4400" b="0" i="0" dirty="0">
                <a:solidFill>
                  <a:srgbClr val="2E2B2B"/>
                </a:solidFill>
                <a:effectLst/>
                <a:latin typeface="Helvetica Neue"/>
              </a:rPr>
              <a:t>The NVS consists of a nutritional label accompanied by 6 questions that assess both the patient's reading and numeracy skills</a:t>
            </a:r>
          </a:p>
          <a:p>
            <a:r>
              <a:rPr lang="en-US" sz="4400" b="0" i="0" dirty="0">
                <a:solidFill>
                  <a:srgbClr val="2E2B2B"/>
                </a:solidFill>
                <a:effectLst/>
                <a:latin typeface="Helvetica Neue"/>
              </a:rPr>
              <a:t>Not specifically validated as a self-administered tool, but has been validated </a:t>
            </a:r>
            <a:r>
              <a:rPr lang="en-US" sz="4400" dirty="0">
                <a:solidFill>
                  <a:srgbClr val="2E2B2B"/>
                </a:solidFill>
                <a:latin typeface="Helvetica Neue"/>
              </a:rPr>
              <a:t>as a </a:t>
            </a:r>
            <a:r>
              <a:rPr lang="en-US" sz="4400" b="0" i="0" dirty="0">
                <a:solidFill>
                  <a:srgbClr val="2E2B2B"/>
                </a:solidFill>
                <a:effectLst/>
                <a:latin typeface="Helvetica Neue"/>
              </a:rPr>
              <a:t>reliable measure of health literacy</a:t>
            </a:r>
          </a:p>
          <a:p>
            <a:r>
              <a:rPr lang="en-US" sz="4400" b="0" i="0" dirty="0">
                <a:solidFill>
                  <a:srgbClr val="2E2B2B"/>
                </a:solidFill>
                <a:effectLst/>
                <a:latin typeface="Helvetica Neue"/>
              </a:rPr>
              <a:t>Sensitivity (72% in English and 77% in Spanish) and specificity (87% in English and 57% in Spanish) in predicting limited health literacy</a:t>
            </a:r>
            <a:endParaRPr lang="en-US" sz="4400" b="1" i="0" baseline="30000" dirty="0">
              <a:solidFill>
                <a:srgbClr val="466580"/>
              </a:solidFill>
              <a:effectLst/>
              <a:latin typeface="inherit"/>
            </a:endParaRPr>
          </a:p>
          <a:p>
            <a:r>
              <a:rPr lang="en-US" sz="4400" b="0" i="0" dirty="0">
                <a:solidFill>
                  <a:srgbClr val="2E2B2B"/>
                </a:solidFill>
                <a:effectLst/>
                <a:latin typeface="Helvetica Neue"/>
              </a:rPr>
              <a:t> A score of fewer than 4 out of 6 correct answers on the NVS indicates the possibility of limited health literacy</a:t>
            </a:r>
            <a:endParaRPr lang="en-US"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endPar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endParaRPr lang="en-US"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a:p>
            <a:r>
              <a:rPr lang="en-US" sz="2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https://www.jabfm.org/content/24/3/281.full</a:t>
            </a:r>
            <a:r>
              <a:rPr lang="en-US" sz="29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68919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9038-6E32-E475-CCD7-4D3ECBB96985}"/>
              </a:ext>
            </a:extLst>
          </p:cNvPr>
          <p:cNvSpPr>
            <a:spLocks noGrp="1"/>
          </p:cNvSpPr>
          <p:nvPr>
            <p:ph type="title"/>
          </p:nvPr>
        </p:nvSpPr>
        <p:spPr>
          <a:xfrm>
            <a:off x="1917577" y="393290"/>
            <a:ext cx="8043287" cy="1760122"/>
          </a:xfrm>
        </p:spPr>
        <p:txBody>
          <a:bodyPr>
            <a:normAutofit fontScale="90000"/>
          </a:bodyPr>
          <a:lstStyle/>
          <a:p>
            <a:r>
              <a:rPr lang="en-US" dirty="0"/>
              <a:t/>
            </a:r>
            <a:br>
              <a:rPr lang="en-US" dirty="0"/>
            </a:br>
            <a:r>
              <a:rPr lang="en-US" sz="1600" b="1" i="0" dirty="0">
                <a:solidFill>
                  <a:schemeClr val="tx1"/>
                </a:solidFill>
                <a:effectLst/>
                <a:latin typeface="Helvetica Neue"/>
              </a:rPr>
              <a:t>The Newest Vital Sign (NVS) screening instrument for health literacy. The Newest Vital Sign (February 2011; 2024).</a:t>
            </a:r>
            <a:r>
              <a:rPr lang="en-US" sz="1600" b="0" i="0" dirty="0">
                <a:solidFill>
                  <a:schemeClr val="tx1"/>
                </a:solidFill>
                <a:effectLst/>
                <a:latin typeface="Helvetica Neue"/>
              </a:rPr>
              <a:t/>
            </a:r>
            <a:br>
              <a:rPr lang="en-US" sz="1600" b="0" i="0" dirty="0">
                <a:solidFill>
                  <a:schemeClr val="tx1"/>
                </a:solidFill>
                <a:effectLst/>
                <a:latin typeface="Helvetica Neue"/>
              </a:rPr>
            </a:br>
            <a:r>
              <a:rPr lang="en-US" sz="1600" b="0" i="0" dirty="0">
                <a:solidFill>
                  <a:schemeClr val="tx1"/>
                </a:solidFill>
                <a:effectLst/>
                <a:latin typeface="Helvetica Neue"/>
              </a:rPr>
              <a:t>  </a:t>
            </a:r>
            <a:r>
              <a:rPr lang="en-US" sz="1600" b="0" i="0" dirty="0">
                <a:solidFill>
                  <a:schemeClr val="tx1"/>
                </a:solidFill>
                <a:effectLst/>
                <a:latin typeface="Helvetica Neue"/>
                <a:hlinkClick r:id="rId2" action="ppaction://hlinkfile"/>
              </a:rPr>
              <a:t>file:///C:/Users/owner/Downloads/nvs_flipbook_english_final.pdf</a:t>
            </a:r>
            <a:r>
              <a:rPr lang="en-US" sz="1600" b="0" i="0" dirty="0">
                <a:solidFill>
                  <a:schemeClr val="tx1"/>
                </a:solidFill>
                <a:effectLst/>
                <a:latin typeface="Helvetica Neue"/>
              </a:rPr>
              <a:t/>
            </a:r>
            <a:br>
              <a:rPr lang="en-US" sz="1600" b="0" i="0" dirty="0">
                <a:solidFill>
                  <a:schemeClr val="tx1"/>
                </a:solidFill>
                <a:effectLst/>
                <a:latin typeface="Helvetica Neue"/>
              </a:rPr>
            </a:br>
            <a:endParaRPr lang="en-US" sz="1300" dirty="0"/>
          </a:p>
        </p:txBody>
      </p:sp>
      <p:pic>
        <p:nvPicPr>
          <p:cNvPr id="2050" name="Picture 2">
            <a:extLst>
              <a:ext uri="{FF2B5EF4-FFF2-40B4-BE49-F238E27FC236}">
                <a16:creationId xmlns:a16="http://schemas.microsoft.com/office/drawing/2014/main" id="{55EAF0A6-4A79-1979-D32E-509AB77CCD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7858" y="2329132"/>
            <a:ext cx="9468465" cy="452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0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11B0-E67C-4080-878A-CFC5F04242F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fontScale="90000"/>
          </a:bodyPr>
          <a:lstStyle/>
          <a:p>
            <a:r>
              <a:rPr lang="en-US" sz="2400" dirty="0">
                <a:solidFill>
                  <a:srgbClr val="FFFFFF"/>
                </a:solidFill>
              </a:rPr>
              <a:t>SMOG Readability Formula</a:t>
            </a: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1700" dirty="0">
                <a:solidFill>
                  <a:srgbClr val="FFFFFF"/>
                </a:solidFill>
              </a:rPr>
              <a:t/>
            </a:r>
            <a:br>
              <a:rPr lang="en-US" sz="1700" dirty="0">
                <a:solidFill>
                  <a:srgbClr val="FFFFFF"/>
                </a:solidFill>
              </a:rPr>
            </a:br>
            <a:r>
              <a:rPr lang="en-US" sz="1700" dirty="0">
                <a:solidFill>
                  <a:srgbClr val="FFFFFF"/>
                </a:solidFill>
              </a:rPr>
              <a:t>From: </a:t>
            </a:r>
            <a:r>
              <a:rPr lang="en-US" sz="1700" dirty="0">
                <a:solidFill>
                  <a:srgbClr val="FFFFFF"/>
                </a:solidFill>
                <a:hlinkClick r:id="rId2"/>
              </a:rPr>
              <a:t>https://www.readabilityformulas.com/smog-readability-formula.php</a:t>
            </a:r>
            <a:endParaRPr lang="en-US" sz="1700" dirty="0">
              <a:solidFill>
                <a:srgbClr val="FFFFFF"/>
              </a:solidFill>
            </a:endParaRPr>
          </a:p>
        </p:txBody>
      </p:sp>
      <p:sp>
        <p:nvSpPr>
          <p:cNvPr id="3" name="Content Placeholder 2">
            <a:extLst>
              <a:ext uri="{FF2B5EF4-FFF2-40B4-BE49-F238E27FC236}">
                <a16:creationId xmlns:a16="http://schemas.microsoft.com/office/drawing/2014/main" id="{454BDE67-3A91-4917-BA7C-6F3035C862B8}"/>
              </a:ext>
            </a:extLst>
          </p:cNvPr>
          <p:cNvSpPr>
            <a:spLocks noGrp="1"/>
          </p:cNvSpPr>
          <p:nvPr>
            <p:ph idx="1"/>
          </p:nvPr>
        </p:nvSpPr>
        <p:spPr>
          <a:xfrm>
            <a:off x="5591695" y="1402080"/>
            <a:ext cx="5320696" cy="4072890"/>
          </a:xfrm>
        </p:spPr>
        <p:txBody>
          <a:bodyPr anchor="ctr">
            <a:noAutofit/>
          </a:bodyPr>
          <a:lstStyle/>
          <a:p>
            <a:pPr>
              <a:lnSpc>
                <a:spcPct val="90000"/>
              </a:lnSpc>
            </a:pPr>
            <a:endParaRPr lang="en-US" sz="2000" b="1" dirty="0"/>
          </a:p>
          <a:p>
            <a:pPr>
              <a:lnSpc>
                <a:spcPct val="90000"/>
              </a:lnSpc>
            </a:pPr>
            <a:r>
              <a:rPr lang="en-US" sz="2000" b="1" dirty="0"/>
              <a:t>The SMOG Readability Formula</a:t>
            </a:r>
            <a:r>
              <a:rPr lang="en-US" sz="2000" dirty="0"/>
              <a:t/>
            </a:r>
            <a:br>
              <a:rPr lang="en-US" sz="2000" dirty="0"/>
            </a:br>
            <a:r>
              <a:rPr lang="en-US" sz="2000" dirty="0"/>
              <a:t/>
            </a:r>
            <a:br>
              <a:rPr lang="en-US" sz="2000" dirty="0"/>
            </a:br>
            <a:r>
              <a:rPr lang="en-US" sz="2000" b="1" dirty="0"/>
              <a:t>Step 1</a:t>
            </a:r>
            <a:r>
              <a:rPr lang="en-US" sz="2000" dirty="0"/>
              <a:t>: Take the entire text to be assessed.</a:t>
            </a:r>
            <a:br>
              <a:rPr lang="en-US" sz="2000" dirty="0"/>
            </a:br>
            <a:r>
              <a:rPr lang="en-US" sz="2000" dirty="0"/>
              <a:t/>
            </a:r>
            <a:br>
              <a:rPr lang="en-US" sz="2000" dirty="0"/>
            </a:br>
            <a:r>
              <a:rPr lang="en-US" sz="2000" b="1" dirty="0"/>
              <a:t>Step 2</a:t>
            </a:r>
            <a:r>
              <a:rPr lang="en-US" sz="2000" dirty="0"/>
              <a:t>: Count 10 sentences in a row near the beginning, 10 in the middle, and 10 in the end for a total of 30 sentences.</a:t>
            </a:r>
            <a:br>
              <a:rPr lang="en-US" sz="2000" dirty="0"/>
            </a:br>
            <a:r>
              <a:rPr lang="en-US" sz="2000" dirty="0"/>
              <a:t/>
            </a:r>
            <a:br>
              <a:rPr lang="en-US" sz="2000" dirty="0"/>
            </a:br>
            <a:r>
              <a:rPr lang="en-US" sz="2000" b="1" dirty="0"/>
              <a:t>Step 3</a:t>
            </a:r>
            <a:r>
              <a:rPr lang="en-US" sz="2000" dirty="0"/>
              <a:t>: Count every word with three or more syllables in each group of sentences, even if the same word appears more than once.</a:t>
            </a:r>
            <a:br>
              <a:rPr lang="en-US" sz="2000" dirty="0"/>
            </a:br>
            <a:r>
              <a:rPr lang="en-US" sz="2000" dirty="0"/>
              <a:t/>
            </a:r>
            <a:br>
              <a:rPr lang="en-US" sz="2000" dirty="0"/>
            </a:br>
            <a:r>
              <a:rPr lang="en-US" sz="2000" b="1" dirty="0"/>
              <a:t>Step 4</a:t>
            </a:r>
            <a:r>
              <a:rPr lang="en-US" sz="2000" dirty="0"/>
              <a:t>: Calculate the square root of the number arrived at in Step 3 and round it off to nearest 10.</a:t>
            </a:r>
            <a:br>
              <a:rPr lang="en-US" sz="2000" dirty="0"/>
            </a:br>
            <a:r>
              <a:rPr lang="en-US" sz="2000" dirty="0"/>
              <a:t/>
            </a:r>
            <a:br>
              <a:rPr lang="en-US" sz="2000" dirty="0"/>
            </a:br>
            <a:r>
              <a:rPr lang="en-US" sz="2000" b="1" dirty="0"/>
              <a:t>Step 4</a:t>
            </a:r>
            <a:r>
              <a:rPr lang="en-US" sz="2000" dirty="0"/>
              <a:t>: Add 3 to the figure arrived at in Step 4 to know the SMOG Grade, i.e., the reading grade that a person must have reached if he is to understand fully the text assessed.</a:t>
            </a:r>
            <a:br>
              <a:rPr lang="en-US" sz="2000" dirty="0"/>
            </a:br>
            <a:r>
              <a:rPr lang="en-US" sz="2000" dirty="0"/>
              <a:t/>
            </a:r>
            <a:br>
              <a:rPr lang="en-US" sz="2000" dirty="0"/>
            </a:br>
            <a:r>
              <a:rPr lang="en-US" sz="2000" b="1" dirty="0"/>
              <a:t>SMOG grade = 3 + Square Root of Polysyllable Count</a:t>
            </a:r>
            <a:r>
              <a:rPr lang="en-US" sz="2000" dirty="0"/>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1391997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2A0A-F461-48C4-8029-7EAC9749A948}"/>
              </a:ext>
            </a:extLst>
          </p:cNvPr>
          <p:cNvSpPr>
            <a:spLocks noGrp="1"/>
          </p:cNvSpPr>
          <p:nvPr>
            <p:ph type="title"/>
          </p:nvPr>
        </p:nvSpPr>
        <p:spPr>
          <a:xfrm>
            <a:off x="167641" y="1586484"/>
            <a:ext cx="3729989" cy="3685032"/>
          </a:xfrm>
          <a:prstGeom prst="ellipse">
            <a:avLst/>
          </a:prstGeom>
          <a:solidFill>
            <a:schemeClr val="accent2">
              <a:lumMod val="75000"/>
            </a:schemeClr>
          </a:solidFill>
          <a:ln>
            <a:noFill/>
          </a:ln>
        </p:spPr>
        <p:txBody>
          <a:bodyPr>
            <a:normAutofit/>
          </a:bodyPr>
          <a:lstStyle/>
          <a:p>
            <a:r>
              <a:rPr lang="en-US" sz="2600" dirty="0">
                <a:solidFill>
                  <a:srgbClr val="FFFFFF"/>
                </a:solidFill>
              </a:rPr>
              <a:t>SMOG Readability Formula (cont.)</a:t>
            </a:r>
          </a:p>
        </p:txBody>
      </p:sp>
      <p:sp>
        <p:nvSpPr>
          <p:cNvPr id="3" name="Content Placeholder 2">
            <a:extLst>
              <a:ext uri="{FF2B5EF4-FFF2-40B4-BE49-F238E27FC236}">
                <a16:creationId xmlns:a16="http://schemas.microsoft.com/office/drawing/2014/main" id="{7AAB8514-B748-4701-B8AA-1F02B1C363B9}"/>
              </a:ext>
            </a:extLst>
          </p:cNvPr>
          <p:cNvSpPr>
            <a:spLocks noGrp="1"/>
          </p:cNvSpPr>
          <p:nvPr>
            <p:ph idx="1"/>
          </p:nvPr>
        </p:nvSpPr>
        <p:spPr>
          <a:xfrm>
            <a:off x="4046220" y="262890"/>
            <a:ext cx="8286750" cy="6195060"/>
          </a:xfrm>
        </p:spPr>
        <p:txBody>
          <a:bodyPr anchor="ctr">
            <a:noAutofit/>
          </a:bodyPr>
          <a:lstStyle/>
          <a:p>
            <a:pPr marL="0" indent="0">
              <a:lnSpc>
                <a:spcPct val="90000"/>
              </a:lnSpc>
              <a:buNone/>
            </a:pPr>
            <a:r>
              <a:rPr lang="en-US" sz="1400" dirty="0"/>
              <a:t/>
            </a:r>
            <a:br>
              <a:rPr lang="en-US" sz="1400" dirty="0"/>
            </a:br>
            <a:r>
              <a:rPr lang="en-US" sz="1400" dirty="0"/>
              <a:t/>
            </a:r>
            <a:br>
              <a:rPr lang="en-US" sz="1400" dirty="0"/>
            </a:br>
            <a:r>
              <a:rPr lang="en-US" sz="1400" b="1" dirty="0"/>
              <a:t>1.</a:t>
            </a:r>
            <a:r>
              <a:rPr lang="en-US" dirty="0"/>
              <a:t> A sentence is defined as a string of words punctuated with a period, an exclamation mark, or a question mark.</a:t>
            </a:r>
            <a:br>
              <a:rPr lang="en-US" dirty="0"/>
            </a:br>
            <a:r>
              <a:rPr lang="en-US" dirty="0"/>
              <a:t/>
            </a:r>
            <a:br>
              <a:rPr lang="en-US" dirty="0"/>
            </a:br>
            <a:r>
              <a:rPr lang="en-US" b="1" dirty="0"/>
              <a:t>2.</a:t>
            </a:r>
            <a:r>
              <a:rPr lang="en-US" dirty="0"/>
              <a:t> Consider long sentences with a semi-colon as two sentences.</a:t>
            </a:r>
            <a:br>
              <a:rPr lang="en-US" dirty="0"/>
            </a:br>
            <a:r>
              <a:rPr lang="en-US" dirty="0"/>
              <a:t/>
            </a:r>
            <a:br>
              <a:rPr lang="en-US" dirty="0"/>
            </a:br>
            <a:r>
              <a:rPr lang="en-US" b="1" dirty="0"/>
              <a:t>3.</a:t>
            </a:r>
            <a:r>
              <a:rPr lang="en-US" dirty="0"/>
              <a:t> Words with hyphen are considered as a single word.</a:t>
            </a:r>
            <a:br>
              <a:rPr lang="en-US" dirty="0"/>
            </a:br>
            <a:r>
              <a:rPr lang="en-US" dirty="0"/>
              <a:t/>
            </a:r>
            <a:br>
              <a:rPr lang="en-US" dirty="0"/>
            </a:br>
            <a:r>
              <a:rPr lang="en-US" b="1" dirty="0"/>
              <a:t>4.</a:t>
            </a:r>
            <a:r>
              <a:rPr lang="en-US" dirty="0"/>
              <a:t> Proper nouns, if polysyllabic should be counted.</a:t>
            </a:r>
            <a:br>
              <a:rPr lang="en-US" dirty="0"/>
            </a:br>
            <a:r>
              <a:rPr lang="en-US" dirty="0"/>
              <a:t/>
            </a:r>
            <a:br>
              <a:rPr lang="en-US" dirty="0"/>
            </a:br>
            <a:r>
              <a:rPr lang="en-US" b="1" dirty="0"/>
              <a:t>5.</a:t>
            </a:r>
            <a:r>
              <a:rPr lang="en-US" dirty="0"/>
              <a:t> Numbers that are written should be counted. If written in numeric form, they should be pronounced to determine if they are polysyllabic.</a:t>
            </a:r>
            <a:br>
              <a:rPr lang="en-US" dirty="0"/>
            </a:br>
            <a:r>
              <a:rPr lang="en-US" dirty="0"/>
              <a:t/>
            </a:r>
            <a:br>
              <a:rPr lang="en-US" dirty="0"/>
            </a:br>
            <a:r>
              <a:rPr lang="en-US" b="1" dirty="0"/>
              <a:t>6.</a:t>
            </a:r>
            <a:r>
              <a:rPr lang="en-US" dirty="0"/>
              <a:t> Abbreviations should be read as though unabbreviated to determine if they are polysyllabic. However, abbreviations should be avoided unless commonly known.</a:t>
            </a:r>
            <a:br>
              <a:rPr lang="en-US" dirty="0"/>
            </a:br>
            <a:r>
              <a:rPr lang="en-US" dirty="0"/>
              <a:t/>
            </a:r>
            <a:br>
              <a:rPr lang="en-US" dirty="0"/>
            </a:br>
            <a:r>
              <a:rPr lang="en-US" b="1" dirty="0"/>
              <a:t>7.</a:t>
            </a:r>
            <a:r>
              <a:rPr lang="en-US" dirty="0"/>
              <a:t> If the text being graded is shorter than 30 sentences, follow the steps below:</a:t>
            </a:r>
            <a:br>
              <a:rPr lang="en-US" dirty="0"/>
            </a:br>
            <a:r>
              <a:rPr lang="en-US" dirty="0"/>
              <a:t/>
            </a:r>
            <a:br>
              <a:rPr lang="en-US" dirty="0"/>
            </a:br>
            <a:r>
              <a:rPr lang="en-US" b="1" dirty="0" err="1"/>
              <a:t>i</a:t>
            </a:r>
            <a:r>
              <a:rPr lang="en-US" b="1" dirty="0"/>
              <a:t>.</a:t>
            </a:r>
            <a:r>
              <a:rPr lang="en-US" dirty="0"/>
              <a:t> Count all the polysyllabic words in the text</a:t>
            </a:r>
            <a:br>
              <a:rPr lang="en-US" dirty="0"/>
            </a:br>
            <a:r>
              <a:rPr lang="en-US" dirty="0"/>
              <a:t/>
            </a:r>
            <a:br>
              <a:rPr lang="en-US" dirty="0"/>
            </a:br>
            <a:r>
              <a:rPr lang="en-US" b="1" dirty="0"/>
              <a:t>ii.</a:t>
            </a:r>
            <a:r>
              <a:rPr lang="en-US" dirty="0"/>
              <a:t> Count the number of sentences in the text.</a:t>
            </a:r>
            <a:br>
              <a:rPr lang="en-US" dirty="0"/>
            </a:br>
            <a:r>
              <a:rPr lang="en-US" dirty="0"/>
              <a:t/>
            </a:r>
            <a:br>
              <a:rPr lang="en-US" dirty="0"/>
            </a:br>
            <a:r>
              <a:rPr lang="en-US" b="1" dirty="0"/>
              <a:t>iii.</a:t>
            </a:r>
            <a:r>
              <a:rPr lang="en-US" dirty="0"/>
              <a:t> Divide the figures obtained in </a:t>
            </a:r>
            <a:r>
              <a:rPr lang="en-US" dirty="0" err="1"/>
              <a:t>i</a:t>
            </a:r>
            <a:r>
              <a:rPr lang="en-US" dirty="0"/>
              <a:t>. by the figure obtained in ii. to arrive at Average Polysyllabic Words per sentence.</a:t>
            </a:r>
            <a:br>
              <a:rPr lang="en-US" dirty="0"/>
            </a:br>
            <a:r>
              <a:rPr lang="en-US" dirty="0"/>
              <a:t/>
            </a:r>
            <a:br>
              <a:rPr lang="en-US" dirty="0"/>
            </a:br>
            <a:r>
              <a:rPr lang="en-US" b="1" dirty="0"/>
              <a:t>iv.</a:t>
            </a:r>
            <a:r>
              <a:rPr lang="en-US" dirty="0"/>
              <a:t> Multiply the figure obtained in iii. with the average number of sentences short of 30.</a:t>
            </a:r>
            <a:br>
              <a:rPr lang="en-US" dirty="0"/>
            </a:br>
            <a:r>
              <a:rPr lang="en-US" dirty="0"/>
              <a:t/>
            </a:r>
            <a:br>
              <a:rPr lang="en-US" dirty="0"/>
            </a:br>
            <a:r>
              <a:rPr lang="en-US" b="1" dirty="0"/>
              <a:t>v.</a:t>
            </a:r>
            <a:r>
              <a:rPr lang="en-US" dirty="0"/>
              <a:t> Add the figure obtained in iv. to the total number of polysyllabic words.</a:t>
            </a:r>
            <a:br>
              <a:rPr lang="en-US" dirty="0"/>
            </a:br>
            <a:endParaRPr lang="en-US" dirty="0"/>
          </a:p>
        </p:txBody>
      </p:sp>
    </p:spTree>
    <p:extLst>
      <p:ext uri="{BB962C8B-B14F-4D97-AF65-F5344CB8AC3E}">
        <p14:creationId xmlns:p14="http://schemas.microsoft.com/office/powerpoint/2010/main" val="196456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D4C8-2CF4-EDF0-37B2-7C934F8C1E5A}"/>
              </a:ext>
            </a:extLst>
          </p:cNvPr>
          <p:cNvSpPr>
            <a:spLocks noGrp="1"/>
          </p:cNvSpPr>
          <p:nvPr>
            <p:ph type="title"/>
          </p:nvPr>
        </p:nvSpPr>
        <p:spPr/>
        <p:txBody>
          <a:bodyPr/>
          <a:lstStyle/>
          <a:p>
            <a:r>
              <a:rPr lang="en-US" dirty="0"/>
              <a:t>E-Prescribing Utilization</a:t>
            </a:r>
          </a:p>
        </p:txBody>
      </p:sp>
      <p:sp>
        <p:nvSpPr>
          <p:cNvPr id="3" name="Content Placeholder 2">
            <a:extLst>
              <a:ext uri="{FF2B5EF4-FFF2-40B4-BE49-F238E27FC236}">
                <a16:creationId xmlns:a16="http://schemas.microsoft.com/office/drawing/2014/main" id="{7E3FC46D-9722-D8D7-CD0C-89D2F6C2FB29}"/>
              </a:ext>
            </a:extLst>
          </p:cNvPr>
          <p:cNvSpPr>
            <a:spLocks noGrp="1"/>
          </p:cNvSpPr>
          <p:nvPr>
            <p:ph idx="1"/>
          </p:nvPr>
        </p:nvSpPr>
        <p:spPr>
          <a:xfrm>
            <a:off x="2231136" y="2359742"/>
            <a:ext cx="7729728" cy="4031226"/>
          </a:xfrm>
        </p:spPr>
        <p:txBody>
          <a:bodyPr>
            <a:normAutofit fontScale="92500" lnSpcReduction="20000"/>
          </a:bodyPr>
          <a:lstStyle/>
          <a:p>
            <a:pPr marL="0" indent="0">
              <a:buNone/>
            </a:pPr>
            <a:r>
              <a:rPr lang="en-US" sz="2200" dirty="0"/>
              <a:t>E-prescribing all U.S. prescriptions:</a:t>
            </a:r>
          </a:p>
          <a:p>
            <a:pPr marL="0" indent="0">
              <a:buNone/>
            </a:pPr>
            <a:r>
              <a:rPr lang="en-US" sz="2200" dirty="0"/>
              <a:t>2017 @ 66%</a:t>
            </a:r>
          </a:p>
          <a:p>
            <a:pPr marL="0" indent="0">
              <a:buNone/>
            </a:pPr>
            <a:r>
              <a:rPr lang="en-US" sz="2200" dirty="0"/>
              <a:t>2018 @ 73%</a:t>
            </a:r>
          </a:p>
          <a:p>
            <a:pPr marL="0" indent="0">
              <a:buNone/>
            </a:pPr>
            <a:r>
              <a:rPr lang="en-US" sz="2200" dirty="0"/>
              <a:t>2019 @ 80%</a:t>
            </a:r>
          </a:p>
          <a:p>
            <a:pPr marL="0" indent="0">
              <a:buNone/>
            </a:pPr>
            <a:r>
              <a:rPr lang="en-US" sz="2200" dirty="0"/>
              <a:t>2020 @ 84%</a:t>
            </a:r>
          </a:p>
          <a:p>
            <a:pPr marL="0" indent="0">
              <a:buNone/>
            </a:pPr>
            <a:r>
              <a:rPr lang="en-US" sz="2200" dirty="0"/>
              <a:t>2021@ 94%</a:t>
            </a:r>
          </a:p>
          <a:p>
            <a:endParaRPr lang="en-US" sz="2200" dirty="0"/>
          </a:p>
          <a:p>
            <a:endParaRPr lang="en-US" dirty="0"/>
          </a:p>
          <a:p>
            <a:pPr marL="0" indent="0">
              <a:buNone/>
            </a:pPr>
            <a:r>
              <a:rPr lang="en-US" dirty="0"/>
              <a:t> </a:t>
            </a:r>
            <a:r>
              <a:rPr lang="en-US" dirty="0" err="1"/>
              <a:t>Statistica</a:t>
            </a:r>
            <a:r>
              <a:rPr lang="en-US" dirty="0"/>
              <a:t> (2024). </a:t>
            </a:r>
            <a:r>
              <a:rPr lang="en-US" i="1" dirty="0"/>
              <a:t>Rate of </a:t>
            </a:r>
            <a:r>
              <a:rPr lang="en-US" i="1" dirty="0" err="1"/>
              <a:t>elecgronic</a:t>
            </a:r>
            <a:r>
              <a:rPr lang="en-US" i="1" dirty="0"/>
              <a:t> prescriptions in the United States 1017-2021</a:t>
            </a:r>
          </a:p>
          <a:p>
            <a:pPr marL="0" indent="0">
              <a:buNone/>
            </a:pPr>
            <a:r>
              <a:rPr lang="en-US" i="1" dirty="0">
                <a:hlinkClick r:id="rId2"/>
              </a:rPr>
              <a:t>https://www.statista.com/statistics/864380/share-of-us-e-prescriptions/</a:t>
            </a:r>
            <a:endParaRPr lang="en-US" i="1" dirty="0"/>
          </a:p>
          <a:p>
            <a:pPr marL="0" indent="0">
              <a:buNone/>
            </a:pPr>
            <a:r>
              <a:rPr lang="en-US" i="1" dirty="0"/>
              <a:t> </a:t>
            </a:r>
          </a:p>
        </p:txBody>
      </p:sp>
    </p:spTree>
    <p:extLst>
      <p:ext uri="{BB962C8B-B14F-4D97-AF65-F5344CB8AC3E}">
        <p14:creationId xmlns:p14="http://schemas.microsoft.com/office/powerpoint/2010/main" val="3812182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F476-8B89-4AA2-B09F-470CCFDA1633}"/>
              </a:ext>
            </a:extLst>
          </p:cNvPr>
          <p:cNvSpPr>
            <a:spLocks noGrp="1"/>
          </p:cNvSpPr>
          <p:nvPr>
            <p:ph type="title"/>
          </p:nvPr>
        </p:nvSpPr>
        <p:spPr>
          <a:xfrm>
            <a:off x="377190" y="2404872"/>
            <a:ext cx="2971800" cy="1627792"/>
          </a:xfrm>
        </p:spPr>
        <p:txBody>
          <a:bodyPr vert="horz" lIns="274320" tIns="182880" rIns="274320" bIns="182880" rtlCol="0" anchor="ctr" anchorCtr="1">
            <a:normAutofit/>
          </a:bodyPr>
          <a:lstStyle/>
          <a:p>
            <a:r>
              <a:rPr lang="en-US" sz="2600" dirty="0"/>
              <a:t>SMOG Conversion Table</a:t>
            </a:r>
          </a:p>
        </p:txBody>
      </p:sp>
      <p:graphicFrame>
        <p:nvGraphicFramePr>
          <p:cNvPr id="4" name="Content Placeholder 3">
            <a:extLst>
              <a:ext uri="{FF2B5EF4-FFF2-40B4-BE49-F238E27FC236}">
                <a16:creationId xmlns:a16="http://schemas.microsoft.com/office/drawing/2014/main" id="{7939D50A-6F03-4DBF-9E23-033D0A7E06C7}"/>
              </a:ext>
            </a:extLst>
          </p:cNvPr>
          <p:cNvGraphicFramePr>
            <a:graphicFrameLocks noGrp="1"/>
          </p:cNvGraphicFramePr>
          <p:nvPr>
            <p:ph idx="1"/>
            <p:extLst>
              <p:ext uri="{D42A27DB-BD31-4B8C-83A1-F6EECF244321}">
                <p14:modId xmlns:p14="http://schemas.microsoft.com/office/powerpoint/2010/main" val="2453819582"/>
              </p:ext>
            </p:extLst>
          </p:nvPr>
        </p:nvGraphicFramePr>
        <p:xfrm>
          <a:off x="4537710" y="0"/>
          <a:ext cx="6103620" cy="6857994"/>
        </p:xfrm>
        <a:graphic>
          <a:graphicData uri="http://schemas.openxmlformats.org/drawingml/2006/table">
            <a:tbl>
              <a:tblPr firstRow="1" bandRow="1">
                <a:noFill/>
              </a:tblPr>
              <a:tblGrid>
                <a:gridCol w="2864980">
                  <a:extLst>
                    <a:ext uri="{9D8B030D-6E8A-4147-A177-3AD203B41FA5}">
                      <a16:colId xmlns:a16="http://schemas.microsoft.com/office/drawing/2014/main" val="2851059976"/>
                    </a:ext>
                  </a:extLst>
                </a:gridCol>
                <a:gridCol w="3238640">
                  <a:extLst>
                    <a:ext uri="{9D8B030D-6E8A-4147-A177-3AD203B41FA5}">
                      <a16:colId xmlns:a16="http://schemas.microsoft.com/office/drawing/2014/main" val="2220861930"/>
                    </a:ext>
                  </a:extLst>
                </a:gridCol>
              </a:tblGrid>
              <a:tr h="332739">
                <a:tc gridSpan="2">
                  <a:txBody>
                    <a:bodyPr/>
                    <a:lstStyle/>
                    <a:p>
                      <a:pPr algn="ctr"/>
                      <a:r>
                        <a:rPr lang="en-US" sz="900" b="1">
                          <a:solidFill>
                            <a:srgbClr val="FFFFFF"/>
                          </a:solidFill>
                        </a:rPr>
                        <a:t>SMOG Conversion Table</a:t>
                      </a:r>
                    </a:p>
                  </a:txBody>
                  <a:tcPr marL="132498" marR="79499" marT="79499" marB="79499">
                    <a:lnL w="38100" cap="flat" cmpd="sng" algn="ctr">
                      <a:no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en-US"/>
                    </a:p>
                  </a:txBody>
                  <a:tcPr/>
                </a:tc>
                <a:extLst>
                  <a:ext uri="{0D108BD9-81ED-4DB2-BD59-A6C34878D82A}">
                    <a16:rowId xmlns:a16="http://schemas.microsoft.com/office/drawing/2014/main" val="1953719730"/>
                  </a:ext>
                </a:extLst>
              </a:tr>
              <a:tr h="435017">
                <a:tc>
                  <a:txBody>
                    <a:bodyPr/>
                    <a:lstStyle/>
                    <a:p>
                      <a:pPr algn="l"/>
                      <a:r>
                        <a:rPr lang="en-US" sz="900">
                          <a:solidFill>
                            <a:schemeClr val="tx1">
                              <a:lumMod val="85000"/>
                              <a:lumOff val="15000"/>
                            </a:schemeClr>
                          </a:solidFill>
                        </a:rPr>
                        <a:t> </a:t>
                      </a:r>
                      <a:r>
                        <a:rPr lang="en-US" sz="900" b="1">
                          <a:solidFill>
                            <a:schemeClr val="tx1">
                              <a:lumMod val="85000"/>
                              <a:lumOff val="15000"/>
                            </a:schemeClr>
                          </a:solidFill>
                        </a:rPr>
                        <a:t>Total Polysyllabic Word Count</a:t>
                      </a:r>
                      <a:endParaRPr lang="en-US" sz="900">
                        <a:solidFill>
                          <a:schemeClr val="tx1">
                            <a:lumMod val="85000"/>
                            <a:lumOff val="15000"/>
                          </a:schemeClr>
                        </a:solidFill>
                      </a:endParaRP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a:t>
                      </a:r>
                      <a:r>
                        <a:rPr lang="en-US" sz="900" b="1">
                          <a:solidFill>
                            <a:schemeClr val="tx1">
                              <a:lumMod val="85000"/>
                              <a:lumOff val="15000"/>
                            </a:schemeClr>
                          </a:solidFill>
                        </a:rPr>
                        <a:t>Approximate Grade Level (+1.5 Grades)</a:t>
                      </a:r>
                      <a:endParaRPr lang="en-US" sz="900">
                        <a:solidFill>
                          <a:schemeClr val="tx1">
                            <a:lumMod val="85000"/>
                            <a:lumOff val="15000"/>
                          </a:schemeClr>
                        </a:solidFill>
                      </a:endParaRP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929610494"/>
                  </a:ext>
                </a:extLst>
              </a:tr>
              <a:tr h="435017">
                <a:tc>
                  <a:txBody>
                    <a:bodyPr/>
                    <a:lstStyle/>
                    <a:p>
                      <a:pPr algn="l"/>
                      <a:r>
                        <a:rPr lang="en-US" sz="900" dirty="0">
                          <a:solidFill>
                            <a:schemeClr val="tx1">
                              <a:lumMod val="85000"/>
                              <a:lumOff val="15000"/>
                            </a:schemeClr>
                          </a:solidFill>
                        </a:rPr>
                        <a:t> 1 - 6</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5</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255895887"/>
                  </a:ext>
                </a:extLst>
              </a:tr>
              <a:tr h="435017">
                <a:tc>
                  <a:txBody>
                    <a:bodyPr/>
                    <a:lstStyle/>
                    <a:p>
                      <a:pPr algn="l"/>
                      <a:r>
                        <a:rPr lang="en-US" sz="900">
                          <a:solidFill>
                            <a:schemeClr val="tx1">
                              <a:lumMod val="85000"/>
                              <a:lumOff val="15000"/>
                            </a:schemeClr>
                          </a:solidFill>
                        </a:rPr>
                        <a:t> 7 - 12</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6</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377717782"/>
                  </a:ext>
                </a:extLst>
              </a:tr>
              <a:tr h="435017">
                <a:tc>
                  <a:txBody>
                    <a:bodyPr/>
                    <a:lstStyle/>
                    <a:p>
                      <a:pPr algn="l"/>
                      <a:r>
                        <a:rPr lang="en-US" sz="900">
                          <a:solidFill>
                            <a:schemeClr val="tx1">
                              <a:lumMod val="85000"/>
                              <a:lumOff val="15000"/>
                            </a:schemeClr>
                          </a:solidFill>
                        </a:rPr>
                        <a:t> 13 - 20</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7</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429585529"/>
                  </a:ext>
                </a:extLst>
              </a:tr>
              <a:tr h="435017">
                <a:tc>
                  <a:txBody>
                    <a:bodyPr/>
                    <a:lstStyle/>
                    <a:p>
                      <a:pPr algn="l"/>
                      <a:r>
                        <a:rPr lang="en-US" sz="900">
                          <a:solidFill>
                            <a:schemeClr val="tx1">
                              <a:lumMod val="85000"/>
                              <a:lumOff val="15000"/>
                            </a:schemeClr>
                          </a:solidFill>
                        </a:rPr>
                        <a:t> 21 - 30</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8</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93271299"/>
                  </a:ext>
                </a:extLst>
              </a:tr>
              <a:tr h="435017">
                <a:tc>
                  <a:txBody>
                    <a:bodyPr/>
                    <a:lstStyle/>
                    <a:p>
                      <a:pPr algn="l"/>
                      <a:r>
                        <a:rPr lang="en-US" sz="900">
                          <a:solidFill>
                            <a:schemeClr val="tx1">
                              <a:lumMod val="85000"/>
                              <a:lumOff val="15000"/>
                            </a:schemeClr>
                          </a:solidFill>
                        </a:rPr>
                        <a:t> 31 - 42</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9</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24902957"/>
                  </a:ext>
                </a:extLst>
              </a:tr>
              <a:tr h="435017">
                <a:tc>
                  <a:txBody>
                    <a:bodyPr/>
                    <a:lstStyle/>
                    <a:p>
                      <a:pPr algn="l"/>
                      <a:r>
                        <a:rPr lang="en-US" sz="900">
                          <a:solidFill>
                            <a:schemeClr val="tx1">
                              <a:lumMod val="85000"/>
                              <a:lumOff val="15000"/>
                            </a:schemeClr>
                          </a:solidFill>
                        </a:rPr>
                        <a:t> 43 - 56</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10</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941619686"/>
                  </a:ext>
                </a:extLst>
              </a:tr>
              <a:tr h="435017">
                <a:tc>
                  <a:txBody>
                    <a:bodyPr/>
                    <a:lstStyle/>
                    <a:p>
                      <a:pPr algn="l"/>
                      <a:r>
                        <a:rPr lang="en-US" sz="900">
                          <a:solidFill>
                            <a:schemeClr val="tx1">
                              <a:lumMod val="85000"/>
                              <a:lumOff val="15000"/>
                            </a:schemeClr>
                          </a:solidFill>
                        </a:rPr>
                        <a:t> 57 - 72</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11</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579769010"/>
                  </a:ext>
                </a:extLst>
              </a:tr>
              <a:tr h="435017">
                <a:tc>
                  <a:txBody>
                    <a:bodyPr/>
                    <a:lstStyle/>
                    <a:p>
                      <a:pPr algn="l"/>
                      <a:r>
                        <a:rPr lang="en-US" sz="900">
                          <a:solidFill>
                            <a:schemeClr val="tx1">
                              <a:lumMod val="85000"/>
                              <a:lumOff val="15000"/>
                            </a:schemeClr>
                          </a:solidFill>
                        </a:rPr>
                        <a:t> 73 - 90</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12</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301013850"/>
                  </a:ext>
                </a:extLst>
              </a:tr>
              <a:tr h="435017">
                <a:tc>
                  <a:txBody>
                    <a:bodyPr/>
                    <a:lstStyle/>
                    <a:p>
                      <a:pPr algn="l"/>
                      <a:r>
                        <a:rPr lang="en-US" sz="900">
                          <a:solidFill>
                            <a:schemeClr val="tx1">
                              <a:lumMod val="85000"/>
                              <a:lumOff val="15000"/>
                            </a:schemeClr>
                          </a:solidFill>
                        </a:rPr>
                        <a:t> 91 - 110</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13</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495090205"/>
                  </a:ext>
                </a:extLst>
              </a:tr>
              <a:tr h="435017">
                <a:tc>
                  <a:txBody>
                    <a:bodyPr/>
                    <a:lstStyle/>
                    <a:p>
                      <a:pPr algn="l"/>
                      <a:r>
                        <a:rPr lang="en-US" sz="900">
                          <a:solidFill>
                            <a:schemeClr val="tx1">
                              <a:lumMod val="85000"/>
                              <a:lumOff val="15000"/>
                            </a:schemeClr>
                          </a:solidFill>
                        </a:rPr>
                        <a:t> 111 - 132</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14</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474490561"/>
                  </a:ext>
                </a:extLst>
              </a:tr>
              <a:tr h="435017">
                <a:tc>
                  <a:txBody>
                    <a:bodyPr/>
                    <a:lstStyle/>
                    <a:p>
                      <a:pPr algn="l"/>
                      <a:r>
                        <a:rPr lang="en-US" sz="900">
                          <a:solidFill>
                            <a:schemeClr val="tx1">
                              <a:lumMod val="85000"/>
                              <a:lumOff val="15000"/>
                            </a:schemeClr>
                          </a:solidFill>
                        </a:rPr>
                        <a:t> 133 - 156</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15</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781482451"/>
                  </a:ext>
                </a:extLst>
              </a:tr>
              <a:tr h="435017">
                <a:tc>
                  <a:txBody>
                    <a:bodyPr/>
                    <a:lstStyle/>
                    <a:p>
                      <a:pPr algn="l"/>
                      <a:r>
                        <a:rPr lang="en-US" sz="900">
                          <a:solidFill>
                            <a:schemeClr val="tx1">
                              <a:lumMod val="85000"/>
                              <a:lumOff val="15000"/>
                            </a:schemeClr>
                          </a:solidFill>
                        </a:rPr>
                        <a:t> 157 - 182</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a:r>
                        <a:rPr lang="en-US" sz="900">
                          <a:solidFill>
                            <a:schemeClr val="tx1">
                              <a:lumMod val="85000"/>
                              <a:lumOff val="15000"/>
                            </a:schemeClr>
                          </a:solidFill>
                        </a:rPr>
                        <a:t> 16</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615566726"/>
                  </a:ext>
                </a:extLst>
              </a:tr>
              <a:tr h="435017">
                <a:tc>
                  <a:txBody>
                    <a:bodyPr/>
                    <a:lstStyle/>
                    <a:p>
                      <a:pPr algn="l"/>
                      <a:r>
                        <a:rPr lang="en-US" sz="900" dirty="0">
                          <a:solidFill>
                            <a:schemeClr val="tx1">
                              <a:lumMod val="85000"/>
                              <a:lumOff val="15000"/>
                            </a:schemeClr>
                          </a:solidFill>
                        </a:rPr>
                        <a:t> 183 - 210</a:t>
                      </a:r>
                    </a:p>
                  </a:txBody>
                  <a:tcPr marL="132498" marR="79499" marT="79499" marB="7949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a:r>
                        <a:rPr lang="en-US" sz="900">
                          <a:solidFill>
                            <a:schemeClr val="tx1">
                              <a:lumMod val="85000"/>
                              <a:lumOff val="15000"/>
                            </a:schemeClr>
                          </a:solidFill>
                        </a:rPr>
                        <a:t> 17</a:t>
                      </a:r>
                    </a:p>
                  </a:txBody>
                  <a:tcPr marL="132498" marR="79499" marT="79499" marB="7949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15389555"/>
                  </a:ext>
                </a:extLst>
              </a:tr>
              <a:tr h="435017">
                <a:tc>
                  <a:txBody>
                    <a:bodyPr/>
                    <a:lstStyle/>
                    <a:p>
                      <a:pPr algn="l"/>
                      <a:r>
                        <a:rPr lang="en-US" sz="900">
                          <a:solidFill>
                            <a:schemeClr val="tx1">
                              <a:lumMod val="85000"/>
                              <a:lumOff val="15000"/>
                            </a:schemeClr>
                          </a:solidFill>
                        </a:rPr>
                        <a:t> 211 - 240</a:t>
                      </a:r>
                    </a:p>
                  </a:txBody>
                  <a:tcPr marL="132498" marR="79499" marT="79499" marB="79499">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l"/>
                      <a:r>
                        <a:rPr lang="en-US" sz="900" dirty="0">
                          <a:solidFill>
                            <a:schemeClr val="tx1">
                              <a:lumMod val="85000"/>
                              <a:lumOff val="15000"/>
                            </a:schemeClr>
                          </a:solidFill>
                        </a:rPr>
                        <a:t> 18</a:t>
                      </a:r>
                    </a:p>
                  </a:txBody>
                  <a:tcPr marL="132498" marR="79499" marT="79499" marB="79499">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790199866"/>
                  </a:ext>
                </a:extLst>
              </a:tr>
            </a:tbl>
          </a:graphicData>
        </a:graphic>
      </p:graphicFrame>
    </p:spTree>
    <p:extLst>
      <p:ext uri="{BB962C8B-B14F-4D97-AF65-F5344CB8AC3E}">
        <p14:creationId xmlns:p14="http://schemas.microsoft.com/office/powerpoint/2010/main" val="3819983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A0A6-EBB0-4D17-BBFB-763BB7687583}"/>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3200">
                <a:solidFill>
                  <a:schemeClr val="bg1"/>
                </a:solidFill>
              </a:rPr>
              <a:t>Name a Common Health Document Used in the U.S.</a:t>
            </a:r>
          </a:p>
        </p:txBody>
      </p:sp>
      <p:pic>
        <p:nvPicPr>
          <p:cNvPr id="5" name="Content Placeholder 4" descr="A picture containing drawing, food, room&#10;&#10;Description automatically generated">
            <a:extLst>
              <a:ext uri="{FF2B5EF4-FFF2-40B4-BE49-F238E27FC236}">
                <a16:creationId xmlns:a16="http://schemas.microsoft.com/office/drawing/2014/main" id="{FFC03FF0-4BF4-40F0-830C-0893EAB32F1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3469" y="491490"/>
            <a:ext cx="10905064" cy="5829300"/>
          </a:xfrm>
          <a:prstGeom prst="rect">
            <a:avLst/>
          </a:prstGeom>
        </p:spPr>
      </p:pic>
    </p:spTree>
    <p:extLst>
      <p:ext uri="{BB962C8B-B14F-4D97-AF65-F5344CB8AC3E}">
        <p14:creationId xmlns:p14="http://schemas.microsoft.com/office/powerpoint/2010/main" val="1209789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E27D-2254-4B1B-80AB-AC48AF067AC0}"/>
              </a:ext>
            </a:extLst>
          </p:cNvPr>
          <p:cNvSpPr>
            <a:spLocks noGrp="1"/>
          </p:cNvSpPr>
          <p:nvPr>
            <p:ph type="title"/>
          </p:nvPr>
        </p:nvSpPr>
        <p:spPr>
          <a:xfrm>
            <a:off x="514351" y="1586484"/>
            <a:ext cx="3589020" cy="3685032"/>
          </a:xfrm>
          <a:prstGeom prst="ellipse">
            <a:avLst/>
          </a:prstGeom>
          <a:solidFill>
            <a:schemeClr val="accent2">
              <a:lumMod val="75000"/>
            </a:schemeClr>
          </a:solidFill>
          <a:ln>
            <a:noFill/>
          </a:ln>
        </p:spPr>
        <p:txBody>
          <a:bodyPr>
            <a:normAutofit/>
          </a:bodyPr>
          <a:lstStyle/>
          <a:p>
            <a:r>
              <a:rPr lang="en-US" sz="3000" dirty="0">
                <a:solidFill>
                  <a:srgbClr val="FFFFFF"/>
                </a:solidFill>
              </a:rPr>
              <a:t>Example: Patient Consent Form</a:t>
            </a:r>
          </a:p>
        </p:txBody>
      </p:sp>
      <p:sp>
        <p:nvSpPr>
          <p:cNvPr id="3" name="Content Placeholder 2">
            <a:extLst>
              <a:ext uri="{FF2B5EF4-FFF2-40B4-BE49-F238E27FC236}">
                <a16:creationId xmlns:a16="http://schemas.microsoft.com/office/drawing/2014/main" id="{0EE6D4F1-86ED-4ED6-ADBC-E24E898E697A}"/>
              </a:ext>
            </a:extLst>
          </p:cNvPr>
          <p:cNvSpPr>
            <a:spLocks noGrp="1"/>
          </p:cNvSpPr>
          <p:nvPr>
            <p:ph idx="1"/>
          </p:nvPr>
        </p:nvSpPr>
        <p:spPr>
          <a:xfrm>
            <a:off x="4503420" y="1402080"/>
            <a:ext cx="7555230" cy="5135880"/>
          </a:xfrm>
        </p:spPr>
        <p:txBody>
          <a:bodyPr anchor="ctr">
            <a:normAutofit lnSpcReduction="10000"/>
          </a:bodyPr>
          <a:lstStyle/>
          <a:p>
            <a:pPr marL="0" indent="0">
              <a:buNone/>
            </a:pPr>
            <a:r>
              <a:rPr lang="en-US" sz="1800" b="1" i="1" u="sng" dirty="0">
                <a:solidFill>
                  <a:srgbClr val="000000"/>
                </a:solidFill>
                <a:effectLst/>
                <a:latin typeface="inherit"/>
                <a:ea typeface="Times New Roman" panose="02020603050405020304" pitchFamily="18" charset="0"/>
                <a:cs typeface="Calibri" panose="020F0502020204030204" pitchFamily="34" charset="0"/>
                <a:hlinkClick r:id="rId2"/>
              </a:rPr>
              <a:t>file:///C:/Users/owner/Downloads/english-maternity-consent-form---updated-jan-2018.pdf</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a:p>
            <a:endParaRPr lang="en-US" dirty="0"/>
          </a:p>
          <a:p>
            <a:r>
              <a:rPr lang="en-US" sz="2800" dirty="0"/>
              <a:t>First 10 sentences: I, ___________ up to “A planned cesarean is sometimes necessary, too”</a:t>
            </a:r>
          </a:p>
          <a:p>
            <a:r>
              <a:rPr lang="en-US" sz="2800" dirty="0"/>
              <a:t>Middle 10 sentences:  “Induction of Labor” section</a:t>
            </a:r>
          </a:p>
          <a:p>
            <a:r>
              <a:rPr lang="en-US" sz="2800" dirty="0"/>
              <a:t>Last 10 sentences:  “TOLAC may be unsuccessful” to the last bullet “Lower risk of my placenta having problems attaching in future pregnancies”</a:t>
            </a:r>
          </a:p>
          <a:p>
            <a:pPr marL="0" indent="0">
              <a:buNone/>
            </a:pPr>
            <a:endParaRPr lang="en-US" sz="2800" dirty="0"/>
          </a:p>
        </p:txBody>
      </p:sp>
    </p:spTree>
    <p:extLst>
      <p:ext uri="{BB962C8B-B14F-4D97-AF65-F5344CB8AC3E}">
        <p14:creationId xmlns:p14="http://schemas.microsoft.com/office/powerpoint/2010/main" val="308316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3CB8-BB12-4322-9D96-9D358557F98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What SMOG Score did you obtain?</a:t>
            </a:r>
          </a:p>
        </p:txBody>
      </p:sp>
      <p:sp>
        <p:nvSpPr>
          <p:cNvPr id="3" name="Content Placeholder 2">
            <a:extLst>
              <a:ext uri="{FF2B5EF4-FFF2-40B4-BE49-F238E27FC236}">
                <a16:creationId xmlns:a16="http://schemas.microsoft.com/office/drawing/2014/main" id="{B59E2E66-1411-45A8-83B7-B0400D480CCE}"/>
              </a:ext>
            </a:extLst>
          </p:cNvPr>
          <p:cNvSpPr>
            <a:spLocks noGrp="1"/>
          </p:cNvSpPr>
          <p:nvPr>
            <p:ph idx="1"/>
          </p:nvPr>
        </p:nvSpPr>
        <p:spPr>
          <a:xfrm>
            <a:off x="5591695" y="1402080"/>
            <a:ext cx="5320696" cy="4053840"/>
          </a:xfrm>
        </p:spPr>
        <p:txBody>
          <a:bodyPr anchor="ctr">
            <a:normAutofit/>
          </a:bodyPr>
          <a:lstStyle/>
          <a:p>
            <a:r>
              <a:rPr lang="en-US" sz="2800" dirty="0"/>
              <a:t>First 10 sentences = ?</a:t>
            </a:r>
          </a:p>
          <a:p>
            <a:r>
              <a:rPr lang="en-US" sz="2800" dirty="0"/>
              <a:t>Middle 10 sentences = ?</a:t>
            </a:r>
          </a:p>
          <a:p>
            <a:r>
              <a:rPr lang="en-US" sz="2800" dirty="0"/>
              <a:t>Last 10 sentences = ?</a:t>
            </a:r>
          </a:p>
          <a:p>
            <a:endParaRPr lang="en-US" sz="2800" dirty="0"/>
          </a:p>
          <a:p>
            <a:pPr marL="0" indent="0">
              <a:buNone/>
            </a:pPr>
            <a:r>
              <a:rPr lang="en-US" sz="2800" dirty="0"/>
              <a:t>Square root of this number + 3 = ?</a:t>
            </a:r>
          </a:p>
        </p:txBody>
      </p:sp>
    </p:spTree>
    <p:extLst>
      <p:ext uri="{BB962C8B-B14F-4D97-AF65-F5344CB8AC3E}">
        <p14:creationId xmlns:p14="http://schemas.microsoft.com/office/powerpoint/2010/main" val="2900121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E44F-A697-42CF-9E7B-E16DC2E2B89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Exercise </a:t>
            </a:r>
          </a:p>
        </p:txBody>
      </p:sp>
      <p:sp>
        <p:nvSpPr>
          <p:cNvPr id="3" name="Content Placeholder 2">
            <a:extLst>
              <a:ext uri="{FF2B5EF4-FFF2-40B4-BE49-F238E27FC236}">
                <a16:creationId xmlns:a16="http://schemas.microsoft.com/office/drawing/2014/main" id="{49205D8D-CD30-451E-AA86-81898618E1F7}"/>
              </a:ext>
            </a:extLst>
          </p:cNvPr>
          <p:cNvSpPr>
            <a:spLocks noGrp="1"/>
          </p:cNvSpPr>
          <p:nvPr>
            <p:ph idx="1"/>
          </p:nvPr>
        </p:nvSpPr>
        <p:spPr>
          <a:xfrm>
            <a:off x="5591694" y="308610"/>
            <a:ext cx="6169775" cy="5737860"/>
          </a:xfrm>
        </p:spPr>
        <p:txBody>
          <a:bodyPr anchor="ctr">
            <a:normAutofit/>
          </a:bodyPr>
          <a:lstStyle/>
          <a:p>
            <a:r>
              <a:rPr lang="en-US" sz="2800" dirty="0"/>
              <a:t>Search on-line for a patient information form/educational form written for the general public that is of interest to you</a:t>
            </a:r>
          </a:p>
          <a:p>
            <a:r>
              <a:rPr lang="en-US" sz="2800" dirty="0"/>
              <a:t>Assess this resource using the SMOG technique</a:t>
            </a:r>
          </a:p>
          <a:p>
            <a:r>
              <a:rPr lang="en-US" sz="2800" dirty="0"/>
              <a:t>What is the SMOG score?</a:t>
            </a:r>
          </a:p>
        </p:txBody>
      </p:sp>
    </p:spTree>
    <p:extLst>
      <p:ext uri="{BB962C8B-B14F-4D97-AF65-F5344CB8AC3E}">
        <p14:creationId xmlns:p14="http://schemas.microsoft.com/office/powerpoint/2010/main" val="4181058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7D65-5FE4-40FB-AC69-055D3C9ADBA1}"/>
              </a:ext>
            </a:extLst>
          </p:cNvPr>
          <p:cNvSpPr>
            <a:spLocks noGrp="1"/>
          </p:cNvSpPr>
          <p:nvPr>
            <p:ph type="title"/>
          </p:nvPr>
        </p:nvSpPr>
        <p:spPr>
          <a:xfrm>
            <a:off x="657546" y="1586484"/>
            <a:ext cx="4288359" cy="3685032"/>
          </a:xfrm>
          <a:prstGeom prst="ellipse">
            <a:avLst/>
          </a:prstGeom>
          <a:solidFill>
            <a:schemeClr val="accent2">
              <a:lumMod val="75000"/>
            </a:schemeClr>
          </a:solidFill>
          <a:ln>
            <a:noFill/>
          </a:ln>
        </p:spPr>
        <p:txBody>
          <a:bodyPr>
            <a:normAutofit fontScale="90000"/>
          </a:bodyPr>
          <a:lstStyle/>
          <a:p>
            <a:r>
              <a:rPr lang="en-US" sz="2600" dirty="0">
                <a:solidFill>
                  <a:srgbClr val="FFFFFF"/>
                </a:solidFill>
              </a:rPr>
              <a:t>Resources for Individuals  Families</a:t>
            </a:r>
            <a:br>
              <a:rPr lang="en-US" sz="2600" dirty="0">
                <a:solidFill>
                  <a:srgbClr val="FFFFFF"/>
                </a:solidFill>
              </a:rPr>
            </a:br>
            <a:r>
              <a:rPr lang="en-US" sz="2600" dirty="0">
                <a:solidFill>
                  <a:srgbClr val="FFFFFF"/>
                </a:solidFill>
              </a:rPr>
              <a:t>&amp; </a:t>
            </a:r>
            <a:br>
              <a:rPr lang="en-US" sz="2600" dirty="0">
                <a:solidFill>
                  <a:srgbClr val="FFFFFF"/>
                </a:solidFill>
              </a:rPr>
            </a:br>
            <a:r>
              <a:rPr lang="en-US" sz="2600" dirty="0">
                <a:solidFill>
                  <a:srgbClr val="FFFFFF"/>
                </a:solidFill>
              </a:rPr>
              <a:t>Professionals</a:t>
            </a:r>
          </a:p>
        </p:txBody>
      </p:sp>
      <p:sp>
        <p:nvSpPr>
          <p:cNvPr id="3" name="Content Placeholder 2">
            <a:extLst>
              <a:ext uri="{FF2B5EF4-FFF2-40B4-BE49-F238E27FC236}">
                <a16:creationId xmlns:a16="http://schemas.microsoft.com/office/drawing/2014/main" id="{48123540-3B05-4BE9-88A7-F6638864FBBB}"/>
              </a:ext>
            </a:extLst>
          </p:cNvPr>
          <p:cNvSpPr>
            <a:spLocks noGrp="1"/>
          </p:cNvSpPr>
          <p:nvPr>
            <p:ph idx="1"/>
          </p:nvPr>
        </p:nvSpPr>
        <p:spPr>
          <a:xfrm>
            <a:off x="5591694" y="137160"/>
            <a:ext cx="6032616" cy="6343650"/>
          </a:xfrm>
        </p:spPr>
        <p:txBody>
          <a:bodyPr anchor="ctr">
            <a:normAutofit fontScale="85000" lnSpcReduction="20000"/>
          </a:bodyPr>
          <a:lstStyle/>
          <a:p>
            <a:pPr marL="0" indent="0">
              <a:lnSpc>
                <a:spcPct val="90000"/>
              </a:lnSpc>
              <a:buNone/>
            </a:pPr>
            <a:endParaRPr lang="en-US" sz="2400" dirty="0"/>
          </a:p>
          <a:p>
            <a:pPr marL="0" indent="0">
              <a:lnSpc>
                <a:spcPct val="90000"/>
              </a:lnSpc>
              <a:buNone/>
            </a:pPr>
            <a:r>
              <a:rPr lang="en-US" sz="2600" dirty="0"/>
              <a:t>Institute for Healthcare Improvement (IHI) </a:t>
            </a:r>
          </a:p>
          <a:p>
            <a:pPr marL="0" indent="0">
              <a:lnSpc>
                <a:spcPct val="90000"/>
              </a:lnSpc>
              <a:buNone/>
            </a:pPr>
            <a:r>
              <a:rPr lang="en-US" sz="2600" b="1" dirty="0"/>
              <a:t>“Ask Me 3”</a:t>
            </a:r>
          </a:p>
          <a:p>
            <a:pPr>
              <a:lnSpc>
                <a:spcPct val="90000"/>
              </a:lnSpc>
            </a:pPr>
            <a:r>
              <a:rPr lang="en-US" sz="2600" dirty="0"/>
              <a:t>Designed by health literacy experts, Ask Me 3 can help patients become more active members of their health care team and improve communication between patients, families, and health care professionals</a:t>
            </a:r>
          </a:p>
          <a:p>
            <a:pPr marL="0" indent="0">
              <a:lnSpc>
                <a:spcPct val="90000"/>
              </a:lnSpc>
              <a:buNone/>
            </a:pPr>
            <a:endParaRPr lang="en-US" sz="2600" dirty="0"/>
          </a:p>
          <a:p>
            <a:pPr>
              <a:lnSpc>
                <a:spcPct val="90000"/>
              </a:lnSpc>
            </a:pPr>
            <a:r>
              <a:rPr lang="en-US" sz="2600" dirty="0"/>
              <a:t>Encourages patients to ask:</a:t>
            </a:r>
          </a:p>
          <a:p>
            <a:pPr marL="514350" indent="-514350">
              <a:lnSpc>
                <a:spcPct val="90000"/>
              </a:lnSpc>
              <a:buAutoNum type="arabicPeriod"/>
            </a:pPr>
            <a:r>
              <a:rPr lang="en-US" sz="2600" b="1" dirty="0"/>
              <a:t>What is my main problem?</a:t>
            </a:r>
          </a:p>
          <a:p>
            <a:pPr marL="514350" indent="-514350">
              <a:lnSpc>
                <a:spcPct val="90000"/>
              </a:lnSpc>
              <a:buAutoNum type="arabicPeriod"/>
            </a:pPr>
            <a:r>
              <a:rPr lang="en-US" sz="2600" b="1" dirty="0"/>
              <a:t>What do I have to do for it?</a:t>
            </a:r>
          </a:p>
          <a:p>
            <a:pPr marL="514350" indent="-514350">
              <a:lnSpc>
                <a:spcPct val="90000"/>
              </a:lnSpc>
              <a:buAutoNum type="arabicPeriod"/>
            </a:pPr>
            <a:r>
              <a:rPr lang="en-US" sz="2600" b="1" dirty="0"/>
              <a:t>Why is it important for me to do this?</a:t>
            </a:r>
          </a:p>
          <a:p>
            <a:pPr marL="0" indent="0">
              <a:lnSpc>
                <a:spcPct val="90000"/>
              </a:lnSpc>
              <a:buNone/>
            </a:pPr>
            <a:endParaRPr lang="en-US" sz="2600" dirty="0"/>
          </a:p>
          <a:p>
            <a:pPr>
              <a:lnSpc>
                <a:spcPct val="90000"/>
              </a:lnSpc>
            </a:pPr>
            <a:r>
              <a:rPr lang="en-US" sz="2600" dirty="0"/>
              <a:t>Website has resources for healthcare professionals</a:t>
            </a:r>
          </a:p>
          <a:p>
            <a:pPr marL="0" indent="0">
              <a:lnSpc>
                <a:spcPct val="90000"/>
              </a:lnSpc>
              <a:buNone/>
            </a:pPr>
            <a:endParaRPr lang="en-US" sz="1300" dirty="0"/>
          </a:p>
          <a:p>
            <a:pPr marL="0" indent="0">
              <a:lnSpc>
                <a:spcPct val="90000"/>
              </a:lnSpc>
              <a:buNone/>
            </a:pPr>
            <a:r>
              <a:rPr lang="en-US" sz="1600" dirty="0">
                <a:hlinkClick r:id="rId2"/>
              </a:rPr>
              <a:t>http://www.ihi.org/resources/Pages/Tools/Ask-Me-3-Good-Questions-for-Your-Good-Health.aspx</a:t>
            </a:r>
            <a:endParaRPr lang="en-US" sz="1600" dirty="0"/>
          </a:p>
          <a:p>
            <a:pPr marL="0" indent="0">
              <a:lnSpc>
                <a:spcPct val="90000"/>
              </a:lnSpc>
              <a:buNone/>
            </a:pPr>
            <a:endParaRPr lang="en-US" sz="1300" dirty="0"/>
          </a:p>
        </p:txBody>
      </p:sp>
    </p:spTree>
    <p:extLst>
      <p:ext uri="{BB962C8B-B14F-4D97-AF65-F5344CB8AC3E}">
        <p14:creationId xmlns:p14="http://schemas.microsoft.com/office/powerpoint/2010/main" val="34940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3F1A-9206-4BDA-A3E2-AB57C1DAAF5D}"/>
              </a:ext>
            </a:extLst>
          </p:cNvPr>
          <p:cNvSpPr>
            <a:spLocks noGrp="1"/>
          </p:cNvSpPr>
          <p:nvPr>
            <p:ph type="title"/>
          </p:nvPr>
        </p:nvSpPr>
        <p:spPr>
          <a:xfrm>
            <a:off x="821934" y="1586484"/>
            <a:ext cx="412397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Resources for </a:t>
            </a:r>
            <a:br>
              <a:rPr lang="en-US" sz="2300" dirty="0">
                <a:solidFill>
                  <a:srgbClr val="FFFFFF"/>
                </a:solidFill>
              </a:rPr>
            </a:br>
            <a:r>
              <a:rPr lang="en-US" sz="2300" dirty="0">
                <a:solidFill>
                  <a:srgbClr val="FFFFFF"/>
                </a:solidFill>
              </a:rPr>
              <a:t>Professionals </a:t>
            </a:r>
            <a:br>
              <a:rPr lang="en-US" sz="2300" dirty="0">
                <a:solidFill>
                  <a:srgbClr val="FFFFFF"/>
                </a:solidFill>
              </a:rPr>
            </a:br>
            <a:endParaRPr lang="en-US" sz="2300" dirty="0">
              <a:solidFill>
                <a:srgbClr val="FFFFFF"/>
              </a:solidFill>
            </a:endParaRPr>
          </a:p>
        </p:txBody>
      </p:sp>
      <p:sp>
        <p:nvSpPr>
          <p:cNvPr id="3" name="Content Placeholder 2">
            <a:extLst>
              <a:ext uri="{FF2B5EF4-FFF2-40B4-BE49-F238E27FC236}">
                <a16:creationId xmlns:a16="http://schemas.microsoft.com/office/drawing/2014/main" id="{11D35744-2A84-4F79-8791-3B082D3BA21A}"/>
              </a:ext>
            </a:extLst>
          </p:cNvPr>
          <p:cNvSpPr>
            <a:spLocks noGrp="1"/>
          </p:cNvSpPr>
          <p:nvPr>
            <p:ph idx="1"/>
          </p:nvPr>
        </p:nvSpPr>
        <p:spPr>
          <a:xfrm>
            <a:off x="5591694" y="468630"/>
            <a:ext cx="6352655" cy="6092190"/>
          </a:xfrm>
        </p:spPr>
        <p:txBody>
          <a:bodyPr anchor="ctr">
            <a:normAutofit/>
          </a:bodyPr>
          <a:lstStyle/>
          <a:p>
            <a:pPr marL="0" indent="0">
              <a:buNone/>
            </a:pPr>
            <a:r>
              <a:rPr lang="en-US" sz="2800" b="1" dirty="0"/>
              <a:t>Health Literacy On-line</a:t>
            </a:r>
          </a:p>
          <a:p>
            <a:pPr marL="0" indent="0">
              <a:buNone/>
            </a:pPr>
            <a:r>
              <a:rPr lang="en-US" sz="2800" dirty="0"/>
              <a:t>This research-based guide helps you to develop health websites and digital tools that can be easily accessed and understood by all users — including the millions of Americans who struggle to find, process, and use online health information</a:t>
            </a:r>
          </a:p>
          <a:p>
            <a:pPr marL="0" indent="0">
              <a:buNone/>
            </a:pPr>
            <a:endParaRPr lang="en-US" sz="2800" dirty="0"/>
          </a:p>
          <a:p>
            <a:pPr marL="0" indent="0">
              <a:buNone/>
            </a:pPr>
            <a:endParaRPr lang="en-US" sz="2400" dirty="0"/>
          </a:p>
          <a:p>
            <a:pPr marL="0" indent="0">
              <a:buNone/>
            </a:pPr>
            <a:r>
              <a:rPr lang="en-US" sz="1600" dirty="0"/>
              <a:t>From: United States Department of Health and Human Services, Office of Disease Prevention and Health Promotion (2016)</a:t>
            </a:r>
          </a:p>
          <a:p>
            <a:pPr marL="0" indent="0">
              <a:buNone/>
            </a:pPr>
            <a:r>
              <a:rPr lang="en-US" sz="1600" dirty="0">
                <a:hlinkClick r:id="rId2"/>
              </a:rPr>
              <a:t>https://health.gov/healthliteracyonline/</a:t>
            </a:r>
            <a:endParaRPr lang="en-US" sz="1600" dirty="0"/>
          </a:p>
          <a:p>
            <a:endParaRPr lang="en-US" dirty="0"/>
          </a:p>
        </p:txBody>
      </p:sp>
    </p:spTree>
    <p:extLst>
      <p:ext uri="{BB962C8B-B14F-4D97-AF65-F5344CB8AC3E}">
        <p14:creationId xmlns:p14="http://schemas.microsoft.com/office/powerpoint/2010/main" val="3373152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CA94-2A1F-4A2E-88EF-57CA4EE0AD22}"/>
              </a:ext>
            </a:extLst>
          </p:cNvPr>
          <p:cNvSpPr>
            <a:spLocks noGrp="1"/>
          </p:cNvSpPr>
          <p:nvPr>
            <p:ph type="title"/>
          </p:nvPr>
        </p:nvSpPr>
        <p:spPr>
          <a:xfrm>
            <a:off x="889765" y="1443035"/>
            <a:ext cx="4251155" cy="4053840"/>
          </a:xfrm>
          <a:prstGeom prst="ellipse">
            <a:avLst/>
          </a:prstGeom>
          <a:solidFill>
            <a:schemeClr val="accent2">
              <a:lumMod val="75000"/>
            </a:schemeClr>
          </a:solidFill>
          <a:ln>
            <a:noFill/>
          </a:ln>
        </p:spPr>
        <p:txBody>
          <a:bodyPr>
            <a:normAutofit/>
          </a:bodyPr>
          <a:lstStyle/>
          <a:p>
            <a:r>
              <a:rPr lang="en-US" sz="2400" dirty="0">
                <a:solidFill>
                  <a:srgbClr val="FFFFFF"/>
                </a:solidFill>
              </a:rPr>
              <a:t>Resources For Professionals (</a:t>
            </a:r>
            <a:r>
              <a:rPr lang="en-US" sz="2400" dirty="0" err="1">
                <a:solidFill>
                  <a:srgbClr val="FFFFFF"/>
                </a:solidFill>
              </a:rPr>
              <a:t>Cont</a:t>
            </a:r>
            <a:r>
              <a:rPr lang="en-US" sz="2400" dirty="0">
                <a:solidFill>
                  <a:srgbClr val="FFFFFF"/>
                </a:solidFill>
              </a:rPr>
              <a:t>,)</a:t>
            </a:r>
          </a:p>
        </p:txBody>
      </p:sp>
      <p:sp>
        <p:nvSpPr>
          <p:cNvPr id="3" name="Content Placeholder 2">
            <a:extLst>
              <a:ext uri="{FF2B5EF4-FFF2-40B4-BE49-F238E27FC236}">
                <a16:creationId xmlns:a16="http://schemas.microsoft.com/office/drawing/2014/main" id="{7135B1C6-C724-4C27-A426-727A2A4113EE}"/>
              </a:ext>
            </a:extLst>
          </p:cNvPr>
          <p:cNvSpPr>
            <a:spLocks noGrp="1"/>
          </p:cNvSpPr>
          <p:nvPr>
            <p:ph idx="1"/>
          </p:nvPr>
        </p:nvSpPr>
        <p:spPr>
          <a:xfrm>
            <a:off x="5192486" y="468087"/>
            <a:ext cx="6999513" cy="5475514"/>
          </a:xfrm>
        </p:spPr>
        <p:txBody>
          <a:bodyPr anchor="ctr">
            <a:normAutofit fontScale="85000" lnSpcReduction="20000"/>
          </a:bodyPr>
          <a:lstStyle/>
          <a:p>
            <a:pPr marL="0" indent="0" algn="l">
              <a:buNone/>
            </a:pPr>
            <a:r>
              <a:rPr lang="en-US" sz="2600" b="1" i="0" dirty="0">
                <a:solidFill>
                  <a:srgbClr val="595859"/>
                </a:solidFill>
                <a:effectLst/>
                <a:latin typeface="Merriweather"/>
              </a:rPr>
              <a:t>Health Literacy Studies at the Harvard T.H. Chan School of Public Health </a:t>
            </a:r>
          </a:p>
          <a:p>
            <a:pPr marL="0" indent="0" algn="l">
              <a:buNone/>
            </a:pPr>
            <a:endParaRPr lang="en-US" sz="2400" b="0" i="0" dirty="0">
              <a:solidFill>
                <a:srgbClr val="595859"/>
              </a:solidFill>
              <a:effectLst/>
              <a:latin typeface="Merriweather"/>
            </a:endParaRPr>
          </a:p>
          <a:p>
            <a:pPr algn="l"/>
            <a:r>
              <a:rPr lang="en-US" sz="2400" b="0" i="0" dirty="0">
                <a:solidFill>
                  <a:srgbClr val="595859"/>
                </a:solidFill>
                <a:effectLst/>
                <a:latin typeface="Merriweather"/>
              </a:rPr>
              <a:t>Health Literacy Studies is located in the Department of Social and Behavioral Sciences with Dr. Rima Rudd as Principal Investigator</a:t>
            </a:r>
          </a:p>
          <a:p>
            <a:pPr algn="l"/>
            <a:r>
              <a:rPr lang="en-US" sz="2400" b="0" i="0" dirty="0">
                <a:solidFill>
                  <a:srgbClr val="595859"/>
                </a:solidFill>
                <a:effectLst/>
                <a:latin typeface="Merriweather"/>
              </a:rPr>
              <a:t>This HSPH Health Literacy website was designed for professionals in health and education who are interested in health literacy</a:t>
            </a:r>
          </a:p>
          <a:p>
            <a:pPr algn="l"/>
            <a:r>
              <a:rPr lang="en-US" sz="2400" b="0" i="0" dirty="0">
                <a:solidFill>
                  <a:srgbClr val="595859"/>
                </a:solidFill>
                <a:effectLst/>
                <a:latin typeface="Merriweather"/>
              </a:rPr>
              <a:t>This was the first academic site to provide resources and links for health literacy research studies and practice</a:t>
            </a:r>
          </a:p>
          <a:p>
            <a:pPr algn="l"/>
            <a:r>
              <a:rPr lang="en-US" sz="2400" dirty="0">
                <a:solidFill>
                  <a:srgbClr val="595859"/>
                </a:solidFill>
                <a:latin typeface="Merriweather"/>
              </a:rPr>
              <a:t>The website has u</a:t>
            </a:r>
            <a:r>
              <a:rPr lang="en-US" sz="2400" b="0" i="0" dirty="0">
                <a:solidFill>
                  <a:srgbClr val="595859"/>
                </a:solidFill>
                <a:effectLst/>
                <a:latin typeface="Merriweather"/>
              </a:rPr>
              <a:t>nique tools as well as links to key resources –  documents, articles, materials, and organizations</a:t>
            </a:r>
          </a:p>
          <a:p>
            <a:pPr algn="l"/>
            <a:endParaRPr lang="en-US" sz="2400" dirty="0">
              <a:solidFill>
                <a:srgbClr val="595859"/>
              </a:solidFill>
              <a:latin typeface="Merriweather"/>
            </a:endParaRPr>
          </a:p>
          <a:p>
            <a:pPr marL="0" indent="0" algn="l">
              <a:buNone/>
            </a:pPr>
            <a:r>
              <a:rPr lang="en-US" sz="2400" dirty="0">
                <a:hlinkClick r:id="rId2"/>
              </a:rPr>
              <a:t>https://www.hsph.harvard.edu/healthliteracy/</a:t>
            </a:r>
            <a:endParaRPr lang="en-US" sz="2400" b="0" i="0" dirty="0">
              <a:solidFill>
                <a:srgbClr val="595859"/>
              </a:solidFill>
              <a:effectLst/>
              <a:latin typeface="Merriweather"/>
            </a:endParaRPr>
          </a:p>
          <a:p>
            <a:pPr marL="0" indent="0" algn="l">
              <a:buNone/>
            </a:pPr>
            <a:endParaRPr lang="en-US" b="0" i="0" dirty="0">
              <a:solidFill>
                <a:srgbClr val="595859"/>
              </a:solidFill>
              <a:effectLst/>
              <a:latin typeface="Merriweather"/>
            </a:endParaRPr>
          </a:p>
          <a:p>
            <a:endParaRPr lang="en-US" dirty="0"/>
          </a:p>
        </p:txBody>
      </p:sp>
    </p:spTree>
    <p:extLst>
      <p:ext uri="{BB962C8B-B14F-4D97-AF65-F5344CB8AC3E}">
        <p14:creationId xmlns:p14="http://schemas.microsoft.com/office/powerpoint/2010/main" val="189768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B96C1-70DA-CF8C-9546-A816C0E4758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900">
                <a:solidFill>
                  <a:srgbClr val="FFFFFF"/>
                </a:solidFill>
              </a:rPr>
              <a:t>Resources for Professionals (cont.)</a:t>
            </a:r>
          </a:p>
        </p:txBody>
      </p:sp>
      <p:sp>
        <p:nvSpPr>
          <p:cNvPr id="3" name="Content Placeholder 2">
            <a:extLst>
              <a:ext uri="{FF2B5EF4-FFF2-40B4-BE49-F238E27FC236}">
                <a16:creationId xmlns:a16="http://schemas.microsoft.com/office/drawing/2014/main" id="{DFC275F5-C828-EA1C-EFD5-E29B8E71A240}"/>
              </a:ext>
            </a:extLst>
          </p:cNvPr>
          <p:cNvSpPr>
            <a:spLocks noGrp="1"/>
          </p:cNvSpPr>
          <p:nvPr>
            <p:ph idx="1"/>
          </p:nvPr>
        </p:nvSpPr>
        <p:spPr>
          <a:xfrm>
            <a:off x="5591695" y="1402080"/>
            <a:ext cx="5320696" cy="4053840"/>
          </a:xfrm>
        </p:spPr>
        <p:txBody>
          <a:bodyPr anchor="ctr">
            <a:normAutofit/>
          </a:bodyPr>
          <a:lstStyle/>
          <a:p>
            <a:pPr marL="0" indent="0">
              <a:buNone/>
            </a:pPr>
            <a:r>
              <a:rPr lang="en-US"/>
              <a:t>Milken Institute: Health Literacy in the United States: Final Report: Enhancing Assessments and Reducing Disparities</a:t>
            </a:r>
          </a:p>
          <a:p>
            <a:pPr marL="0" indent="0">
              <a:buNone/>
            </a:pPr>
            <a:r>
              <a:rPr lang="en-US"/>
              <a:t>Authors: CLAUDE LOPEZ, PHD, BUMYANG KIM, PHD, AND KATHERINE SACKS, PHD </a:t>
            </a:r>
          </a:p>
          <a:p>
            <a:pPr marL="0" indent="0">
              <a:buNone/>
            </a:pPr>
            <a:r>
              <a:rPr lang="en-US"/>
              <a:t>Contains 11 reference pages for additional resources</a:t>
            </a:r>
          </a:p>
          <a:p>
            <a:r>
              <a:rPr lang="en-US">
                <a:hlinkClick r:id="rId2"/>
              </a:rPr>
              <a:t>https://milkeninstitute.org/sites/default/files/2022-05/Health_Literacy_United_States_Final_Report.pdf</a:t>
            </a:r>
            <a:endParaRPr lang="en-US"/>
          </a:p>
          <a:p>
            <a:pPr marL="0" indent="0">
              <a:buNone/>
            </a:pPr>
            <a:endParaRPr lang="en-US" dirty="0"/>
          </a:p>
        </p:txBody>
      </p:sp>
    </p:spTree>
    <p:extLst>
      <p:ext uri="{BB962C8B-B14F-4D97-AF65-F5344CB8AC3E}">
        <p14:creationId xmlns:p14="http://schemas.microsoft.com/office/powerpoint/2010/main" val="1781377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DCF3-1F92-4D96-9D43-3DAA3B662DD9}"/>
              </a:ext>
            </a:extLst>
          </p:cNvPr>
          <p:cNvSpPr>
            <a:spLocks noGrp="1"/>
          </p:cNvSpPr>
          <p:nvPr>
            <p:ph type="title"/>
          </p:nvPr>
        </p:nvSpPr>
        <p:spPr>
          <a:xfrm>
            <a:off x="388621" y="1586484"/>
            <a:ext cx="3897630" cy="3685032"/>
          </a:xfrm>
          <a:prstGeom prst="ellipse">
            <a:avLst/>
          </a:prstGeom>
          <a:solidFill>
            <a:schemeClr val="accent2">
              <a:lumMod val="75000"/>
            </a:schemeClr>
          </a:solidFill>
          <a:ln>
            <a:noFill/>
          </a:ln>
        </p:spPr>
        <p:txBody>
          <a:bodyPr>
            <a:normAutofit/>
          </a:bodyPr>
          <a:lstStyle/>
          <a:p>
            <a:r>
              <a:rPr lang="en-US" dirty="0">
                <a:solidFill>
                  <a:srgbClr val="FFFFFF"/>
                </a:solidFill>
              </a:rPr>
              <a:t>What Can YOU Do to Improve HC and HL?</a:t>
            </a:r>
          </a:p>
        </p:txBody>
      </p:sp>
      <p:sp>
        <p:nvSpPr>
          <p:cNvPr id="3" name="Content Placeholder 2">
            <a:extLst>
              <a:ext uri="{FF2B5EF4-FFF2-40B4-BE49-F238E27FC236}">
                <a16:creationId xmlns:a16="http://schemas.microsoft.com/office/drawing/2014/main" id="{6EBC33A1-5C73-4975-8922-95BA52DD991C}"/>
              </a:ext>
            </a:extLst>
          </p:cNvPr>
          <p:cNvSpPr>
            <a:spLocks noGrp="1"/>
          </p:cNvSpPr>
          <p:nvPr>
            <p:ph idx="1"/>
          </p:nvPr>
        </p:nvSpPr>
        <p:spPr>
          <a:xfrm>
            <a:off x="5591694" y="0"/>
            <a:ext cx="6398375" cy="7029450"/>
          </a:xfrm>
        </p:spPr>
        <p:txBody>
          <a:bodyPr anchor="ctr">
            <a:normAutofit fontScale="77500" lnSpcReduction="20000"/>
          </a:bodyPr>
          <a:lstStyle/>
          <a:p>
            <a:pPr>
              <a:lnSpc>
                <a:spcPct val="90000"/>
              </a:lnSpc>
            </a:pPr>
            <a:endParaRPr lang="en-US" sz="2400" dirty="0"/>
          </a:p>
          <a:p>
            <a:pPr marL="0" indent="0">
              <a:lnSpc>
                <a:spcPct val="90000"/>
              </a:lnSpc>
              <a:buNone/>
            </a:pPr>
            <a:r>
              <a:rPr lang="en-US" sz="2400" dirty="0"/>
              <a:t>Use 4 Simple Strategies</a:t>
            </a:r>
          </a:p>
          <a:p>
            <a:pPr marL="457200" indent="-457200">
              <a:lnSpc>
                <a:spcPct val="90000"/>
              </a:lnSpc>
              <a:buAutoNum type="arabicPeriod"/>
            </a:pPr>
            <a:r>
              <a:rPr lang="en-US" sz="2400" dirty="0"/>
              <a:t>Plain language</a:t>
            </a:r>
          </a:p>
          <a:p>
            <a:pPr marL="457200" indent="-457200">
              <a:lnSpc>
                <a:spcPct val="90000"/>
              </a:lnSpc>
              <a:buAutoNum type="arabicPeriod"/>
            </a:pPr>
            <a:r>
              <a:rPr lang="en-US" sz="2400" dirty="0"/>
              <a:t>Visual aids</a:t>
            </a:r>
          </a:p>
          <a:p>
            <a:pPr marL="457200" indent="-457200">
              <a:lnSpc>
                <a:spcPct val="90000"/>
              </a:lnSpc>
              <a:buAutoNum type="arabicPeriod"/>
            </a:pPr>
            <a:r>
              <a:rPr lang="en-US" sz="2400" dirty="0"/>
              <a:t>Technology (mobile apps; telemedicine)</a:t>
            </a:r>
          </a:p>
          <a:p>
            <a:pPr marL="457200" indent="-457200">
              <a:lnSpc>
                <a:spcPct val="90000"/>
              </a:lnSpc>
              <a:buAutoNum type="arabicPeriod"/>
            </a:pPr>
            <a:r>
              <a:rPr lang="en-US" sz="2400" dirty="0"/>
              <a:t>Effective teaching methods (Teach Back and Show Back)</a:t>
            </a:r>
          </a:p>
          <a:p>
            <a:pPr marL="0" indent="0">
              <a:lnSpc>
                <a:spcPct val="90000"/>
              </a:lnSpc>
              <a:buNone/>
            </a:pPr>
            <a:r>
              <a:rPr lang="en-US" sz="2400" dirty="0"/>
              <a:t>ACP Decisions (Sept 30, 2019) Four simple strategies for improving patient health literacy. </a:t>
            </a:r>
            <a:r>
              <a:rPr lang="en-US" sz="2400" dirty="0">
                <a:solidFill>
                  <a:srgbClr val="00B0F0"/>
                </a:solidFill>
              </a:rPr>
              <a:t>https://acpdecisions.org/four-simple-strategies-for-improving-your-patients-health-literacy/</a:t>
            </a:r>
          </a:p>
          <a:p>
            <a:pPr marL="0" indent="0">
              <a:lnSpc>
                <a:spcPct val="90000"/>
              </a:lnSpc>
              <a:buNone/>
            </a:pPr>
            <a:r>
              <a:rPr lang="en-US" sz="2400" dirty="0"/>
              <a:t>************************************************************</a:t>
            </a:r>
          </a:p>
          <a:p>
            <a:pPr>
              <a:lnSpc>
                <a:spcPct val="90000"/>
              </a:lnSpc>
            </a:pPr>
            <a:r>
              <a:rPr lang="en-US" sz="2400" dirty="0"/>
              <a:t>Limit the amount of information you give at one time</a:t>
            </a:r>
          </a:p>
          <a:p>
            <a:pPr>
              <a:lnSpc>
                <a:spcPct val="90000"/>
              </a:lnSpc>
            </a:pPr>
            <a:r>
              <a:rPr lang="en-US" sz="2400" dirty="0"/>
              <a:t>Give printed information/handouts written at a 5</a:t>
            </a:r>
            <a:r>
              <a:rPr lang="en-US" sz="2400" baseline="30000" dirty="0"/>
              <a:t>th</a:t>
            </a:r>
            <a:r>
              <a:rPr lang="en-US" sz="2400" dirty="0"/>
              <a:t> grade reading level</a:t>
            </a:r>
          </a:p>
          <a:p>
            <a:pPr marL="0" indent="0">
              <a:lnSpc>
                <a:spcPct val="90000"/>
              </a:lnSpc>
              <a:buNone/>
            </a:pPr>
            <a:r>
              <a:rPr lang="en-US" sz="2400" dirty="0"/>
              <a:t>• Prioritize the information you give the patient; the most important information should be repeated first and last</a:t>
            </a:r>
          </a:p>
          <a:p>
            <a:pPr marL="0" indent="0">
              <a:lnSpc>
                <a:spcPct val="90000"/>
              </a:lnSpc>
              <a:buNone/>
            </a:pPr>
            <a:r>
              <a:rPr lang="en-US" sz="2400" dirty="0"/>
              <a:t>• Repeat the information in different ways</a:t>
            </a:r>
          </a:p>
          <a:p>
            <a:pPr>
              <a:lnSpc>
                <a:spcPct val="90000"/>
              </a:lnSpc>
            </a:pPr>
            <a:r>
              <a:rPr lang="en-US" sz="2400" dirty="0"/>
              <a:t>Demonstrate what you want the patient to do</a:t>
            </a:r>
          </a:p>
          <a:p>
            <a:pPr>
              <a:lnSpc>
                <a:spcPct val="90000"/>
              </a:lnSpc>
            </a:pPr>
            <a:r>
              <a:rPr lang="en-US" sz="2400" dirty="0"/>
              <a:t>Involve the patient's family members in discussions. Use educators to provide one-on-one instructions in busy outpatient settings to complement the healthcare providers education</a:t>
            </a:r>
          </a:p>
          <a:p>
            <a:pPr marL="0" indent="0">
              <a:lnSpc>
                <a:spcPct val="90000"/>
              </a:lnSpc>
              <a:buNone/>
            </a:pPr>
            <a:r>
              <a:rPr lang="en-US" dirty="0"/>
              <a:t>From: </a:t>
            </a:r>
            <a:r>
              <a:rPr lang="en-US" dirty="0" err="1"/>
              <a:t>Mayeaux</a:t>
            </a:r>
            <a:r>
              <a:rPr lang="en-US" dirty="0"/>
              <a:t>, E. J. Jr., P. W. Murphy, C. Arnold, T. C. Davis, R. H. Jackson, and T. </a:t>
            </a:r>
            <a:r>
              <a:rPr lang="en-US" dirty="0" err="1"/>
              <a:t>Sentell</a:t>
            </a:r>
            <a:r>
              <a:rPr lang="en-US" dirty="0"/>
              <a:t> (1996). </a:t>
            </a:r>
            <a:r>
              <a:rPr lang="en-US" i="1" dirty="0"/>
              <a:t>Improving patient education for patients with low literacy skills</a:t>
            </a:r>
            <a:r>
              <a:rPr lang="en-US" dirty="0"/>
              <a:t>. American Family Physician 53 (1): 205-11.</a:t>
            </a:r>
          </a:p>
          <a:p>
            <a:pPr marL="457200" indent="-457200">
              <a:lnSpc>
                <a:spcPct val="90000"/>
              </a:lnSpc>
              <a:buAutoNum type="arabicPeriod"/>
            </a:pPr>
            <a:endParaRPr lang="en-US" sz="1400" dirty="0"/>
          </a:p>
          <a:p>
            <a:pPr marL="0" indent="0">
              <a:lnSpc>
                <a:spcPct val="90000"/>
              </a:lnSpc>
              <a:buNone/>
            </a:pPr>
            <a:endParaRPr lang="en-US" sz="1400" dirty="0"/>
          </a:p>
          <a:p>
            <a:pPr>
              <a:lnSpc>
                <a:spcPct val="90000"/>
              </a:lnSpc>
            </a:pPr>
            <a:endParaRPr lang="en-US" sz="1400" dirty="0"/>
          </a:p>
          <a:p>
            <a:pPr>
              <a:lnSpc>
                <a:spcPct val="90000"/>
              </a:lnSpc>
            </a:pPr>
            <a:endParaRPr lang="en-US" sz="1400" dirty="0"/>
          </a:p>
        </p:txBody>
      </p:sp>
    </p:spTree>
    <p:extLst>
      <p:ext uri="{BB962C8B-B14F-4D97-AF65-F5344CB8AC3E}">
        <p14:creationId xmlns:p14="http://schemas.microsoft.com/office/powerpoint/2010/main" val="280398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87DE-7889-4F8F-A53D-99C32A4495A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Let’s Talk About “Literacy”</a:t>
            </a:r>
          </a:p>
        </p:txBody>
      </p:sp>
      <p:sp>
        <p:nvSpPr>
          <p:cNvPr id="3" name="Content Placeholder 2">
            <a:extLst>
              <a:ext uri="{FF2B5EF4-FFF2-40B4-BE49-F238E27FC236}">
                <a16:creationId xmlns:a16="http://schemas.microsoft.com/office/drawing/2014/main" id="{1D111E8B-82DD-4C41-A948-80FDD434EAF7}"/>
              </a:ext>
            </a:extLst>
          </p:cNvPr>
          <p:cNvSpPr>
            <a:spLocks noGrp="1"/>
          </p:cNvSpPr>
          <p:nvPr>
            <p:ph idx="1"/>
          </p:nvPr>
        </p:nvSpPr>
        <p:spPr>
          <a:xfrm>
            <a:off x="5591695" y="493160"/>
            <a:ext cx="5320696" cy="6236412"/>
          </a:xfrm>
        </p:spPr>
        <p:txBody>
          <a:bodyPr anchor="ctr">
            <a:normAutofit fontScale="92500" lnSpcReduction="10000"/>
          </a:bodyPr>
          <a:lstStyle/>
          <a:p>
            <a:pPr>
              <a:lnSpc>
                <a:spcPct val="90000"/>
              </a:lnSpc>
            </a:pPr>
            <a:r>
              <a:rPr lang="en-US" sz="2400" dirty="0"/>
              <a:t>Literacy is defined as a set of reading, writing, basic mathematics, speech, and speech comprehension skills (Kirsch, 2001)</a:t>
            </a:r>
          </a:p>
          <a:p>
            <a:pPr>
              <a:lnSpc>
                <a:spcPct val="90000"/>
              </a:lnSpc>
            </a:pPr>
            <a:r>
              <a:rPr lang="en-US" sz="2400" dirty="0"/>
              <a:t>Oral literacy: Speech and speech comprehension</a:t>
            </a:r>
          </a:p>
          <a:p>
            <a:pPr>
              <a:lnSpc>
                <a:spcPct val="90000"/>
              </a:lnSpc>
            </a:pPr>
            <a:r>
              <a:rPr lang="en-US" sz="2400" dirty="0"/>
              <a:t>Numeracy literacy: Ability to read numbers, complete mathematical problems</a:t>
            </a:r>
          </a:p>
          <a:p>
            <a:pPr>
              <a:lnSpc>
                <a:spcPct val="90000"/>
              </a:lnSpc>
            </a:pPr>
            <a:r>
              <a:rPr lang="en-US" sz="2400" dirty="0"/>
              <a:t>Print/Prose literacy: Reading and writing </a:t>
            </a:r>
          </a:p>
          <a:p>
            <a:pPr>
              <a:lnSpc>
                <a:spcPct val="90000"/>
              </a:lnSpc>
            </a:pPr>
            <a:r>
              <a:rPr lang="en-US" sz="2400" dirty="0"/>
              <a:t>Basic print literacy ability: the ability to read, write, and understand written language that is familiar to the person</a:t>
            </a:r>
          </a:p>
          <a:p>
            <a:pPr>
              <a:lnSpc>
                <a:spcPct val="90000"/>
              </a:lnSpc>
            </a:pPr>
            <a:r>
              <a:rPr lang="en-US" sz="2400" dirty="0"/>
              <a:t>Functional literacy: the use of literacy in order to perform a particular task</a:t>
            </a:r>
          </a:p>
          <a:p>
            <a:pPr marL="0" indent="0">
              <a:lnSpc>
                <a:spcPct val="90000"/>
              </a:lnSpc>
              <a:buNone/>
            </a:pPr>
            <a:endParaRPr lang="en-US" sz="2400" dirty="0"/>
          </a:p>
          <a:p>
            <a:pPr marL="0" indent="0">
              <a:lnSpc>
                <a:spcPct val="90000"/>
              </a:lnSpc>
              <a:buNone/>
            </a:pPr>
            <a:r>
              <a:rPr lang="en-US" sz="2200" dirty="0"/>
              <a:t>From: </a:t>
            </a:r>
            <a:r>
              <a:rPr lang="en-US" sz="2200" i="1" dirty="0"/>
              <a:t>Health literacy: A prescription to end confusion (2004) </a:t>
            </a:r>
            <a:r>
              <a:rPr lang="en-US" sz="2200" dirty="0"/>
              <a:t>at:</a:t>
            </a:r>
          </a:p>
          <a:p>
            <a:pPr marL="0" indent="0">
              <a:lnSpc>
                <a:spcPct val="90000"/>
              </a:lnSpc>
              <a:buNone/>
            </a:pPr>
            <a:r>
              <a:rPr lang="en-US" sz="2200" dirty="0">
                <a:hlinkClick r:id="rId2"/>
              </a:rPr>
              <a:t>https://www.ncbi.nlm.nih.gov/books/NBK216035/#ddd00042</a:t>
            </a:r>
            <a:endParaRPr lang="en-US" sz="2200" dirty="0"/>
          </a:p>
          <a:p>
            <a:pPr>
              <a:lnSpc>
                <a:spcPct val="90000"/>
              </a:lnSpc>
            </a:pPr>
            <a:endParaRPr lang="en-US" sz="1500" dirty="0"/>
          </a:p>
        </p:txBody>
      </p:sp>
    </p:spTree>
    <p:extLst>
      <p:ext uri="{BB962C8B-B14F-4D97-AF65-F5344CB8AC3E}">
        <p14:creationId xmlns:p14="http://schemas.microsoft.com/office/powerpoint/2010/main" val="120077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48D6-31D0-4868-A635-F575C6FB751B}"/>
              </a:ext>
            </a:extLst>
          </p:cNvPr>
          <p:cNvSpPr>
            <a:spLocks noGrp="1"/>
          </p:cNvSpPr>
          <p:nvPr>
            <p:ph type="title"/>
          </p:nvPr>
        </p:nvSpPr>
        <p:spPr>
          <a:xfrm>
            <a:off x="4528457" y="174661"/>
            <a:ext cx="4430486" cy="2157573"/>
          </a:xfrm>
          <a:prstGeom prst="ellipse">
            <a:avLst/>
          </a:prstGeom>
          <a:solidFill>
            <a:schemeClr val="accent2">
              <a:lumMod val="75000"/>
            </a:schemeClr>
          </a:solidFill>
          <a:ln>
            <a:noFill/>
          </a:ln>
        </p:spPr>
        <p:txBody>
          <a:bodyPr>
            <a:normAutofit/>
          </a:bodyPr>
          <a:lstStyle/>
          <a:p>
            <a:r>
              <a:rPr lang="en-US" sz="2600" dirty="0">
                <a:solidFill>
                  <a:srgbClr val="FFFFFF"/>
                </a:solidFill>
              </a:rPr>
              <a:t>Reflection Questions</a:t>
            </a:r>
          </a:p>
        </p:txBody>
      </p:sp>
      <p:sp>
        <p:nvSpPr>
          <p:cNvPr id="3" name="Content Placeholder 2">
            <a:extLst>
              <a:ext uri="{FF2B5EF4-FFF2-40B4-BE49-F238E27FC236}">
                <a16:creationId xmlns:a16="http://schemas.microsoft.com/office/drawing/2014/main" id="{84198240-EC34-406D-AE0B-857633AA06E1}"/>
              </a:ext>
            </a:extLst>
          </p:cNvPr>
          <p:cNvSpPr>
            <a:spLocks noGrp="1"/>
          </p:cNvSpPr>
          <p:nvPr>
            <p:ph idx="1"/>
          </p:nvPr>
        </p:nvSpPr>
        <p:spPr>
          <a:xfrm>
            <a:off x="4354830" y="1402080"/>
            <a:ext cx="7692389" cy="4892188"/>
          </a:xfrm>
        </p:spPr>
        <p:txBody>
          <a:bodyPr anchor="ctr">
            <a:normAutofit/>
          </a:bodyPr>
          <a:lstStyle/>
          <a:p>
            <a:pPr marL="0" indent="0">
              <a:buNone/>
            </a:pPr>
            <a:endParaRPr lang="en-US" sz="2800" dirty="0"/>
          </a:p>
          <a:p>
            <a:pPr marL="0" indent="0">
              <a:buNone/>
            </a:pPr>
            <a:endParaRPr lang="en-US" sz="2800" dirty="0"/>
          </a:p>
          <a:p>
            <a:pPr marL="0" indent="0">
              <a:buNone/>
            </a:pPr>
            <a:r>
              <a:rPr lang="en-US" sz="2800" dirty="0"/>
              <a:t>Do you now feel better prepared to:</a:t>
            </a:r>
          </a:p>
          <a:p>
            <a:r>
              <a:rPr lang="en-US" sz="2800" dirty="0"/>
              <a:t>Perform a self-assessment regarding your    </a:t>
            </a:r>
          </a:p>
          <a:p>
            <a:pPr marL="0" indent="0">
              <a:buNone/>
            </a:pPr>
            <a:r>
              <a:rPr lang="en-US" sz="2800" dirty="0"/>
              <a:t>  knowledge of health literacy and its impact on </a:t>
            </a:r>
          </a:p>
          <a:p>
            <a:pPr marL="0" indent="0">
              <a:buNone/>
            </a:pPr>
            <a:r>
              <a:rPr lang="en-US" sz="2800" dirty="0"/>
              <a:t>  health outcomes</a:t>
            </a:r>
          </a:p>
          <a:p>
            <a:pPr marL="0" indent="0">
              <a:buNone/>
            </a:pPr>
            <a:r>
              <a:rPr lang="en-US" sz="2800" dirty="0"/>
              <a:t>*Assess individuals for their health literacy skills?</a:t>
            </a:r>
          </a:p>
          <a:p>
            <a:pPr marL="0" indent="0">
              <a:buNone/>
            </a:pPr>
            <a:r>
              <a:rPr lang="en-US" sz="2800" dirty="0"/>
              <a:t>* Evaluate written material for readability level?</a:t>
            </a:r>
          </a:p>
        </p:txBody>
      </p:sp>
      <p:pic>
        <p:nvPicPr>
          <p:cNvPr id="5" name="Picture 4" descr="A picture containing outdoor, clock, tower, looking&#10;&#10;Description automatically generated">
            <a:extLst>
              <a:ext uri="{FF2B5EF4-FFF2-40B4-BE49-F238E27FC236}">
                <a16:creationId xmlns:a16="http://schemas.microsoft.com/office/drawing/2014/main" id="{37A2E318-04AC-42BA-8028-7AA997641BF2}"/>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51460" y="2856216"/>
            <a:ext cx="3885111" cy="3827123"/>
          </a:xfrm>
          <a:prstGeom prst="rect">
            <a:avLst/>
          </a:prstGeom>
        </p:spPr>
      </p:pic>
      <p:sp>
        <p:nvSpPr>
          <p:cNvPr id="6" name="TextBox 5">
            <a:extLst>
              <a:ext uri="{FF2B5EF4-FFF2-40B4-BE49-F238E27FC236}">
                <a16:creationId xmlns:a16="http://schemas.microsoft.com/office/drawing/2014/main" id="{0464ADC1-628A-4232-8C1C-33674F5BAA79}"/>
              </a:ext>
            </a:extLst>
          </p:cNvPr>
          <p:cNvSpPr txBox="1"/>
          <p:nvPr/>
        </p:nvSpPr>
        <p:spPr>
          <a:xfrm>
            <a:off x="2667000" y="6858000"/>
            <a:ext cx="6858000" cy="230832"/>
          </a:xfrm>
          <a:prstGeom prst="rect">
            <a:avLst/>
          </a:prstGeom>
          <a:noFill/>
        </p:spPr>
        <p:txBody>
          <a:bodyPr wrap="square" rtlCol="0">
            <a:spAutoFit/>
          </a:bodyPr>
          <a:lstStyle/>
          <a:p>
            <a:r>
              <a:rPr lang="en-US" sz="900">
                <a:hlinkClick r:id="rId3" tooltip="http://thecollaboratory.wikidot.com/2013-philosophy-of-thought-logic"/>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419217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167985-D6E9-40FF-97C0-4B6D373E85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8801362-349C-44BE-BEF6-8E926E1D3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35B27-0B02-44A5-852B-D13017A64081}"/>
              </a:ext>
            </a:extLst>
          </p:cNvPr>
          <p:cNvSpPr>
            <a:spLocks noGrp="1"/>
          </p:cNvSpPr>
          <p:nvPr>
            <p:ph type="title"/>
          </p:nvPr>
        </p:nvSpPr>
        <p:spPr>
          <a:xfrm>
            <a:off x="1262729" y="1289303"/>
            <a:ext cx="9638443" cy="3339303"/>
          </a:xfr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References</a:t>
            </a:r>
          </a:p>
        </p:txBody>
      </p:sp>
    </p:spTree>
    <p:extLst>
      <p:ext uri="{BB962C8B-B14F-4D97-AF65-F5344CB8AC3E}">
        <p14:creationId xmlns:p14="http://schemas.microsoft.com/office/powerpoint/2010/main" val="632271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8269-C70C-479B-9DA1-0849842AC902}"/>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US"/>
              <a:t>References</a:t>
            </a:r>
          </a:p>
        </p:txBody>
      </p:sp>
      <p:sp>
        <p:nvSpPr>
          <p:cNvPr id="3" name="Content Placeholder 2">
            <a:extLst>
              <a:ext uri="{FF2B5EF4-FFF2-40B4-BE49-F238E27FC236}">
                <a16:creationId xmlns:a16="http://schemas.microsoft.com/office/drawing/2014/main" id="{E9ECE4FA-38E1-454A-AB08-D0583CDC6E51}"/>
              </a:ext>
            </a:extLst>
          </p:cNvPr>
          <p:cNvSpPr>
            <a:spLocks noGrp="1"/>
          </p:cNvSpPr>
          <p:nvPr>
            <p:ph idx="1"/>
          </p:nvPr>
        </p:nvSpPr>
        <p:spPr>
          <a:xfrm>
            <a:off x="457201" y="1843589"/>
            <a:ext cx="11549742" cy="4825568"/>
          </a:xfrm>
        </p:spPr>
        <p:txBody>
          <a:bodyPr>
            <a:normAutofit fontScale="77500" lnSpcReduction="20000"/>
          </a:bodyPr>
          <a:lstStyle/>
          <a:p>
            <a:pPr marL="0" indent="0">
              <a:lnSpc>
                <a:spcPct val="90000"/>
              </a:lnSpc>
              <a:buNone/>
            </a:pPr>
            <a:r>
              <a:rPr lang="en-US" sz="1900" dirty="0"/>
              <a:t>ACP Decisions (Sept 30 2019) Four simple strategies for improving patient health literacy. </a:t>
            </a:r>
            <a:r>
              <a:rPr lang="en-US" sz="1900" dirty="0">
                <a:hlinkClick r:id="rId2"/>
              </a:rPr>
              <a:t>https://acpdecisions.org/four-simple-strategies-for-improving-your-patients-health-literacy</a:t>
            </a:r>
            <a:endParaRPr lang="en-US" sz="1900" dirty="0"/>
          </a:p>
          <a:p>
            <a:pPr marL="0" indent="0">
              <a:lnSpc>
                <a:spcPct val="90000"/>
              </a:lnSpc>
              <a:buNone/>
            </a:pPr>
            <a:r>
              <a:rPr lang="en-US" sz="1900" dirty="0">
                <a:solidFill>
                  <a:srgbClr val="404040"/>
                </a:solidFill>
              </a:rPr>
              <a:t>Cardiology Magazine Editors (October 18, 2019). </a:t>
            </a:r>
            <a:r>
              <a:rPr lang="en-US" sz="1900" i="1" dirty="0">
                <a:solidFill>
                  <a:srgbClr val="404040"/>
                </a:solidFill>
              </a:rPr>
              <a:t>Recognizing and addressing health literacy in your patients: Low health literacy impacts prevention, treatment.</a:t>
            </a:r>
            <a:r>
              <a:rPr lang="en-US" sz="1900" dirty="0">
                <a:solidFill>
                  <a:srgbClr val="404040"/>
                </a:solidFill>
              </a:rPr>
              <a:t>  </a:t>
            </a:r>
            <a:r>
              <a:rPr lang="en-US" sz="1900" dirty="0">
                <a:hlinkClick r:id="rId3"/>
              </a:rPr>
              <a:t>https://www.acc.org/latest-in-cardiology/articles/2019/10/06/24/42/cover-story-recognizing-and-addressing-health-literacy-in-your-patients</a:t>
            </a:r>
            <a:endParaRPr lang="en-US" sz="1900" dirty="0">
              <a:solidFill>
                <a:srgbClr val="404040"/>
              </a:solidFill>
            </a:endParaRPr>
          </a:p>
          <a:p>
            <a:pPr marL="0" indent="0">
              <a:lnSpc>
                <a:spcPct val="90000"/>
              </a:lnSpc>
              <a:buNone/>
            </a:pPr>
            <a:r>
              <a:rPr lang="en-US" sz="1900" dirty="0">
                <a:solidFill>
                  <a:srgbClr val="404040"/>
                </a:solidFill>
              </a:rPr>
              <a:t>Centers for Disease Control and Prevention (2019-a). </a:t>
            </a:r>
            <a:r>
              <a:rPr lang="en-US" sz="1900" i="1" dirty="0">
                <a:solidFill>
                  <a:srgbClr val="404040"/>
                </a:solidFill>
              </a:rPr>
              <a:t>Talking points about health literacy.  </a:t>
            </a:r>
            <a:r>
              <a:rPr lang="en-US" sz="1900" dirty="0">
                <a:solidFill>
                  <a:srgbClr val="404040"/>
                </a:solidFill>
              </a:rPr>
              <a:t>   </a:t>
            </a:r>
            <a:r>
              <a:rPr lang="en-US" sz="1900" dirty="0">
                <a:solidFill>
                  <a:srgbClr val="404040"/>
                </a:solidFill>
                <a:hlinkClick r:id="rId4"/>
              </a:rPr>
              <a:t>https://www.cdc.gov/healthliteracy/shareinteract/TellOthers.html</a:t>
            </a:r>
            <a:endParaRPr lang="en-US" sz="1900" dirty="0">
              <a:solidFill>
                <a:srgbClr val="404040"/>
              </a:solidFill>
            </a:endParaRPr>
          </a:p>
          <a:p>
            <a:pPr marL="0" indent="0">
              <a:lnSpc>
                <a:spcPct val="90000"/>
              </a:lnSpc>
              <a:buNone/>
            </a:pPr>
            <a:r>
              <a:rPr lang="en-US" sz="1900" dirty="0">
                <a:solidFill>
                  <a:srgbClr val="404040"/>
                </a:solidFill>
              </a:rPr>
              <a:t>Centers for Disease Control and Prevention (2019-b). </a:t>
            </a:r>
            <a:r>
              <a:rPr lang="en-US" sz="1900" i="1" dirty="0">
                <a:solidFill>
                  <a:srgbClr val="404040"/>
                </a:solidFill>
              </a:rPr>
              <a:t>Understanding literacy and numeracy.  </a:t>
            </a:r>
            <a:r>
              <a:rPr lang="en-US" sz="1900" dirty="0">
                <a:solidFill>
                  <a:srgbClr val="404040"/>
                </a:solidFill>
                <a:hlinkClick r:id="rId5"/>
              </a:rPr>
              <a:t>https://www.cdc.gov/healthliteracy/learn/understandingliteracy.html</a:t>
            </a:r>
            <a:endParaRPr lang="en-US" sz="1900" dirty="0">
              <a:solidFill>
                <a:srgbClr val="404040"/>
              </a:solidFill>
            </a:endParaRPr>
          </a:p>
          <a:p>
            <a:pPr marL="0" indent="0">
              <a:lnSpc>
                <a:spcPct val="90000"/>
              </a:lnSpc>
              <a:buNone/>
            </a:pPr>
            <a:r>
              <a:rPr lang="en-US" sz="1900" dirty="0">
                <a:solidFill>
                  <a:srgbClr val="404040"/>
                </a:solidFill>
              </a:rPr>
              <a:t>Centers for Disease Control and Prevention, National Center for Health Statistics. National Center for Health Statistics (2019). </a:t>
            </a:r>
            <a:r>
              <a:rPr lang="en-US" sz="1900" i="1" dirty="0">
                <a:solidFill>
                  <a:srgbClr val="404040"/>
                </a:solidFill>
              </a:rPr>
              <a:t>Healthy People 2020.  </a:t>
            </a:r>
            <a:r>
              <a:rPr lang="en-US" sz="1900" dirty="0">
                <a:solidFill>
                  <a:srgbClr val="0070C0"/>
                </a:solidFill>
                <a:hlinkClick r:id="rId6"/>
              </a:rPr>
              <a:t>https://www.cdc.gov/nchs/healthy_people/hp2020.htm</a:t>
            </a:r>
            <a:endParaRPr lang="en-US" sz="1900" dirty="0">
              <a:solidFill>
                <a:srgbClr val="0070C0"/>
              </a:solidFill>
            </a:endParaRPr>
          </a:p>
          <a:p>
            <a:pPr marL="0" indent="0" algn="l">
              <a:buNone/>
            </a:pPr>
            <a:r>
              <a:rPr lang="en-US" sz="1900" dirty="0">
                <a:solidFill>
                  <a:schemeClr val="tx1"/>
                </a:solidFill>
              </a:rPr>
              <a:t>Centers for Disease Control and Prevention (2022). </a:t>
            </a:r>
            <a:r>
              <a:rPr lang="en-US" sz="1900" b="0" i="0" dirty="0">
                <a:solidFill>
                  <a:srgbClr val="000000"/>
                </a:solidFill>
                <a:effectLst/>
                <a:latin typeface="Open Sans" panose="020B0606030504020204" pitchFamily="34" charset="0"/>
              </a:rPr>
              <a:t>Centers for Disease Control and Prevention (2022). </a:t>
            </a:r>
            <a:r>
              <a:rPr lang="en-US" sz="1900" b="0" i="1" dirty="0">
                <a:solidFill>
                  <a:srgbClr val="000000"/>
                </a:solidFill>
                <a:effectLst/>
                <a:latin typeface="Open Sans" panose="020B0606030504020204" pitchFamily="34" charset="0"/>
              </a:rPr>
              <a:t>What is health literacy?</a:t>
            </a:r>
            <a:endParaRPr lang="en-US" sz="1900" b="0" i="0" dirty="0">
              <a:solidFill>
                <a:srgbClr val="000000"/>
              </a:solidFill>
              <a:effectLst/>
              <a:latin typeface="Open Sans" panose="020B0606030504020204" pitchFamily="34" charset="0"/>
            </a:endParaRPr>
          </a:p>
          <a:p>
            <a:pPr marL="0" indent="0" algn="l">
              <a:buNone/>
            </a:pPr>
            <a:r>
              <a:rPr lang="en-US" sz="1900" b="0" i="0" dirty="0">
                <a:solidFill>
                  <a:srgbClr val="000000"/>
                </a:solidFill>
                <a:effectLst/>
                <a:latin typeface="Open Sans" panose="020B0606030504020204" pitchFamily="34" charset="0"/>
                <a:hlinkClick r:id="rId7"/>
              </a:rPr>
              <a:t>https://www.cdc.gov/healthliteracy/learn/index.html#wnd</a:t>
            </a:r>
            <a:endParaRPr lang="en-US" sz="1900" b="0" i="0" dirty="0">
              <a:solidFill>
                <a:srgbClr val="000000"/>
              </a:solidFill>
              <a:effectLst/>
              <a:latin typeface="Open Sans" panose="020B0606030504020204" pitchFamily="34" charset="0"/>
            </a:endParaRPr>
          </a:p>
          <a:p>
            <a:pPr marL="0" indent="0">
              <a:buNone/>
            </a:pPr>
            <a:r>
              <a:rPr lang="en-US" sz="1900" dirty="0">
                <a:latin typeface="+mj-lt"/>
              </a:rPr>
              <a:t>Centers for Disease Control and Prevention (2023). </a:t>
            </a:r>
            <a:r>
              <a:rPr lang="en-US" sz="1900" i="1" dirty="0">
                <a:latin typeface="+mj-lt"/>
              </a:rPr>
              <a:t>What is health literacy? </a:t>
            </a:r>
            <a:r>
              <a:rPr lang="en-US" sz="1900" i="1" dirty="0">
                <a:latin typeface="+mj-lt"/>
                <a:hlinkClick r:id="rId8"/>
              </a:rPr>
              <a:t>https://www.cdc.gov/healthliteracy/learn/index.html</a:t>
            </a:r>
            <a:endParaRPr lang="en-US" sz="1900" i="1" dirty="0">
              <a:latin typeface="+mj-lt"/>
            </a:endParaRPr>
          </a:p>
          <a:p>
            <a:pPr marL="0" indent="0" algn="l">
              <a:buNone/>
            </a:pPr>
            <a:r>
              <a:rPr lang="en-US" sz="1900" dirty="0">
                <a:solidFill>
                  <a:srgbClr val="404040"/>
                </a:solidFill>
              </a:rPr>
              <a:t>Cornett, S. (2009).  Assessing and addressing health literacy. The Online Journal of Issues in Nursing. Sept., Vol 14, (3), Manuscript 2. </a:t>
            </a:r>
          </a:p>
          <a:p>
            <a:pPr marL="0" indent="0">
              <a:lnSpc>
                <a:spcPct val="90000"/>
              </a:lnSpc>
              <a:buNone/>
            </a:pPr>
            <a:r>
              <a:rPr lang="en-US" sz="1900" dirty="0" err="1">
                <a:solidFill>
                  <a:srgbClr val="404040"/>
                </a:solidFill>
              </a:rPr>
              <a:t>Doak</a:t>
            </a:r>
            <a:r>
              <a:rPr lang="en-US" sz="1900" dirty="0">
                <a:solidFill>
                  <a:srgbClr val="404040"/>
                </a:solidFill>
              </a:rPr>
              <a:t>, LG, &amp; </a:t>
            </a:r>
            <a:r>
              <a:rPr lang="en-US" sz="1900" dirty="0" err="1">
                <a:solidFill>
                  <a:srgbClr val="404040"/>
                </a:solidFill>
              </a:rPr>
              <a:t>Doak</a:t>
            </a:r>
            <a:r>
              <a:rPr lang="en-US" sz="1900" dirty="0">
                <a:solidFill>
                  <a:srgbClr val="404040"/>
                </a:solidFill>
              </a:rPr>
              <a:t>, CC. Lowering the silent barriers to compliance for patients with low literacy skills. </a:t>
            </a:r>
            <a:r>
              <a:rPr lang="en-US" sz="1900" i="1" dirty="0" err="1">
                <a:solidFill>
                  <a:srgbClr val="404040"/>
                </a:solidFill>
              </a:rPr>
              <a:t>Promot</a:t>
            </a:r>
            <a:r>
              <a:rPr lang="en-US" sz="1900" i="1" dirty="0">
                <a:solidFill>
                  <a:srgbClr val="404040"/>
                </a:solidFill>
              </a:rPr>
              <a:t> Health</a:t>
            </a:r>
            <a:r>
              <a:rPr lang="en-US" sz="1900" dirty="0">
                <a:solidFill>
                  <a:srgbClr val="404040"/>
                </a:solidFill>
              </a:rPr>
              <a:t>. 1987;8(4):6–8. </a:t>
            </a:r>
          </a:p>
          <a:p>
            <a:pPr marL="0" indent="0">
              <a:lnSpc>
                <a:spcPct val="90000"/>
              </a:lnSpc>
              <a:buNone/>
            </a:pPr>
            <a:r>
              <a:rPr lang="en-US" sz="1900" dirty="0" err="1">
                <a:solidFill>
                  <a:srgbClr val="404040"/>
                </a:solidFill>
              </a:rPr>
              <a:t>Doak</a:t>
            </a:r>
            <a:r>
              <a:rPr lang="en-US" sz="1900" dirty="0">
                <a:solidFill>
                  <a:srgbClr val="404040"/>
                </a:solidFill>
              </a:rPr>
              <a:t>, CC, </a:t>
            </a:r>
            <a:r>
              <a:rPr lang="en-US" sz="1900" dirty="0" err="1">
                <a:solidFill>
                  <a:srgbClr val="404040"/>
                </a:solidFill>
              </a:rPr>
              <a:t>Doak</a:t>
            </a:r>
            <a:r>
              <a:rPr lang="en-US" sz="1900" dirty="0">
                <a:solidFill>
                  <a:srgbClr val="404040"/>
                </a:solidFill>
              </a:rPr>
              <a:t> LG, &amp; Root JH. </a:t>
            </a:r>
            <a:r>
              <a:rPr lang="en-US" sz="1900" i="1" dirty="0">
                <a:solidFill>
                  <a:srgbClr val="404040"/>
                </a:solidFill>
              </a:rPr>
              <a:t>Teaching Patients with Low Literacy Skills. 2nd ed. </a:t>
            </a:r>
            <a:r>
              <a:rPr lang="en-US" sz="1900" dirty="0">
                <a:solidFill>
                  <a:srgbClr val="404040"/>
                </a:solidFill>
              </a:rPr>
              <a:t>Philadelphia, PA: JB Lippincott; 1996. </a:t>
            </a:r>
          </a:p>
          <a:p>
            <a:pPr marL="0" indent="0">
              <a:lnSpc>
                <a:spcPct val="90000"/>
              </a:lnSpc>
              <a:buNone/>
            </a:pPr>
            <a:r>
              <a:rPr lang="en-US" sz="1900" dirty="0" err="1">
                <a:solidFill>
                  <a:srgbClr val="404040"/>
                </a:solidFill>
              </a:rPr>
              <a:t>Doak</a:t>
            </a:r>
            <a:r>
              <a:rPr lang="en-US" sz="1900" dirty="0">
                <a:solidFill>
                  <a:srgbClr val="404040"/>
                </a:solidFill>
              </a:rPr>
              <a:t> CC, </a:t>
            </a:r>
            <a:r>
              <a:rPr lang="en-US" sz="1900" dirty="0" err="1">
                <a:solidFill>
                  <a:srgbClr val="404040"/>
                </a:solidFill>
              </a:rPr>
              <a:t>Doak</a:t>
            </a:r>
            <a:r>
              <a:rPr lang="en-US" sz="1900" dirty="0">
                <a:solidFill>
                  <a:srgbClr val="404040"/>
                </a:solidFill>
              </a:rPr>
              <a:t> LG, </a:t>
            </a:r>
            <a:r>
              <a:rPr lang="en-US" sz="1900" dirty="0" err="1">
                <a:solidFill>
                  <a:srgbClr val="404040"/>
                </a:solidFill>
              </a:rPr>
              <a:t>Friedell</a:t>
            </a:r>
            <a:r>
              <a:rPr lang="en-US" sz="1900" dirty="0">
                <a:solidFill>
                  <a:srgbClr val="404040"/>
                </a:solidFill>
              </a:rPr>
              <a:t> GH, &amp; Meade CD. Improving comprehension for cancer patients with low literacy skills: strategies for clinicians. </a:t>
            </a:r>
            <a:r>
              <a:rPr lang="en-US" sz="1900" i="1" dirty="0">
                <a:solidFill>
                  <a:srgbClr val="404040"/>
                </a:solidFill>
              </a:rPr>
              <a:t>CA Cancer J Clin</a:t>
            </a:r>
            <a:r>
              <a:rPr lang="en-US" sz="1900" dirty="0">
                <a:solidFill>
                  <a:srgbClr val="404040"/>
                </a:solidFill>
              </a:rPr>
              <a:t>. 1998;48(3):151–62. </a:t>
            </a:r>
          </a:p>
          <a:p>
            <a:pPr>
              <a:lnSpc>
                <a:spcPct val="90000"/>
              </a:lnSpc>
            </a:pPr>
            <a:endParaRPr lang="en-US" sz="2100" dirty="0">
              <a:solidFill>
                <a:srgbClr val="404040"/>
              </a:solidFill>
            </a:endParaRPr>
          </a:p>
          <a:p>
            <a:pPr>
              <a:lnSpc>
                <a:spcPct val="90000"/>
              </a:lnSpc>
            </a:pPr>
            <a:endParaRPr lang="en-US" sz="1800" dirty="0">
              <a:solidFill>
                <a:srgbClr val="404040"/>
              </a:solidFill>
            </a:endParaRPr>
          </a:p>
          <a:p>
            <a:pPr>
              <a:lnSpc>
                <a:spcPct val="90000"/>
              </a:lnSpc>
            </a:pPr>
            <a:endParaRPr lang="en-US" sz="1800" dirty="0">
              <a:solidFill>
                <a:srgbClr val="404040"/>
              </a:solidFill>
            </a:endParaRPr>
          </a:p>
          <a:p>
            <a:pPr marL="0" indent="0">
              <a:lnSpc>
                <a:spcPct val="90000"/>
              </a:lnSpc>
              <a:buNone/>
            </a:pPr>
            <a:endParaRPr lang="en-US" sz="1800" dirty="0">
              <a:solidFill>
                <a:srgbClr val="404040"/>
              </a:solidFill>
            </a:endParaRPr>
          </a:p>
          <a:p>
            <a:pPr marL="0" indent="0">
              <a:lnSpc>
                <a:spcPct val="90000"/>
              </a:lnSpc>
              <a:buNone/>
            </a:pPr>
            <a:endParaRPr lang="en-US" sz="1800" dirty="0">
              <a:solidFill>
                <a:srgbClr val="404040"/>
              </a:solidFill>
            </a:endParaRPr>
          </a:p>
          <a:p>
            <a:pPr marL="0" indent="0">
              <a:lnSpc>
                <a:spcPct val="90000"/>
              </a:lnSpc>
              <a:buNone/>
            </a:pPr>
            <a:endParaRPr lang="en-US" sz="1700" dirty="0">
              <a:solidFill>
                <a:srgbClr val="404040"/>
              </a:solidFill>
            </a:endParaRPr>
          </a:p>
        </p:txBody>
      </p:sp>
    </p:spTree>
    <p:extLst>
      <p:ext uri="{BB962C8B-B14F-4D97-AF65-F5344CB8AC3E}">
        <p14:creationId xmlns:p14="http://schemas.microsoft.com/office/powerpoint/2010/main" val="2426432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405C-44FD-47E4-BFE0-8A9666C1D4C8}"/>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US" dirty="0"/>
              <a:t>References</a:t>
            </a:r>
          </a:p>
        </p:txBody>
      </p:sp>
      <p:sp>
        <p:nvSpPr>
          <p:cNvPr id="5" name="Content Placeholder 4">
            <a:extLst>
              <a:ext uri="{FF2B5EF4-FFF2-40B4-BE49-F238E27FC236}">
                <a16:creationId xmlns:a16="http://schemas.microsoft.com/office/drawing/2014/main" id="{03427A77-723C-417A-A153-0520542E7849}"/>
              </a:ext>
            </a:extLst>
          </p:cNvPr>
          <p:cNvSpPr>
            <a:spLocks noGrp="1"/>
          </p:cNvSpPr>
          <p:nvPr>
            <p:ph idx="1"/>
          </p:nvPr>
        </p:nvSpPr>
        <p:spPr>
          <a:xfrm>
            <a:off x="457200" y="1741714"/>
            <a:ext cx="11430000" cy="5116286"/>
          </a:xfrm>
        </p:spPr>
        <p:txBody>
          <a:bodyPr>
            <a:normAutofit fontScale="32500" lnSpcReduction="20000"/>
          </a:bodyPr>
          <a:lstStyle/>
          <a:p>
            <a:pPr marL="0" indent="0">
              <a:spcAft>
                <a:spcPts val="600"/>
              </a:spcAft>
              <a:buNone/>
            </a:pPr>
            <a:r>
              <a:rPr lang="en-US" sz="3100" dirty="0" err="1">
                <a:solidFill>
                  <a:srgbClr val="000000"/>
                </a:solidFill>
                <a:latin typeface="+mj-lt"/>
              </a:rPr>
              <a:t>Eltorai</a:t>
            </a:r>
            <a:r>
              <a:rPr lang="en-US" sz="3100" dirty="0">
                <a:solidFill>
                  <a:srgbClr val="000000"/>
                </a:solidFill>
                <a:latin typeface="+mj-lt"/>
              </a:rPr>
              <a:t>, A., </a:t>
            </a:r>
            <a:r>
              <a:rPr lang="en-US" sz="3100" dirty="0" err="1">
                <a:solidFill>
                  <a:srgbClr val="000000"/>
                </a:solidFill>
                <a:latin typeface="+mj-lt"/>
              </a:rPr>
              <a:t>Ghanian</a:t>
            </a:r>
            <a:r>
              <a:rPr lang="en-US" sz="3100" dirty="0">
                <a:solidFill>
                  <a:srgbClr val="000000"/>
                </a:solidFill>
                <a:latin typeface="+mj-lt"/>
              </a:rPr>
              <a:t>, S., Adams, C., Born, C. &amp; Daniels, A. Readability of patient education materials on the American Association for Surgery of Trauma website. </a:t>
            </a:r>
            <a:r>
              <a:rPr lang="en-US" sz="3100" i="1" dirty="0">
                <a:solidFill>
                  <a:srgbClr val="000000"/>
                </a:solidFill>
                <a:latin typeface="+mj-lt"/>
              </a:rPr>
              <a:t>Achieves of Trauma </a:t>
            </a:r>
            <a:r>
              <a:rPr lang="en-US" sz="3100" dirty="0">
                <a:latin typeface="+mj-lt"/>
              </a:rPr>
              <a:t>2014 Jun; 3(2): e18161. </a:t>
            </a:r>
          </a:p>
          <a:p>
            <a:pPr marL="0" indent="0">
              <a:spcAft>
                <a:spcPts val="600"/>
              </a:spcAft>
              <a:buNone/>
            </a:pPr>
            <a:r>
              <a:rPr lang="en-US" sz="3100" dirty="0">
                <a:latin typeface="+mj-lt"/>
              </a:rPr>
              <a:t>Graham, S. &amp; Brookey, J. (2008). Do patients understand? </a:t>
            </a:r>
            <a:r>
              <a:rPr lang="en-US" sz="3100" i="1" dirty="0">
                <a:latin typeface="+mj-lt"/>
              </a:rPr>
              <a:t>The Kaiser-Permanente Journal. Summer, 12 (3); 67-69.</a:t>
            </a:r>
          </a:p>
          <a:p>
            <a:pPr marL="0" indent="0">
              <a:spcAft>
                <a:spcPts val="600"/>
              </a:spcAft>
              <a:buNone/>
            </a:pPr>
            <a:r>
              <a:rPr lang="en-US" sz="3100" b="0" i="0" dirty="0">
                <a:solidFill>
                  <a:srgbClr val="303030"/>
                </a:solidFill>
                <a:effectLst/>
                <a:latin typeface="+mj-lt"/>
              </a:rPr>
              <a:t>Hickey, K. T., Masterson </a:t>
            </a:r>
            <a:r>
              <a:rPr lang="en-US" sz="3100" b="0" i="0" dirty="0" err="1">
                <a:solidFill>
                  <a:srgbClr val="303030"/>
                </a:solidFill>
                <a:effectLst/>
                <a:latin typeface="+mj-lt"/>
              </a:rPr>
              <a:t>Creber</a:t>
            </a:r>
            <a:r>
              <a:rPr lang="en-US" sz="3100" b="0" i="0" dirty="0">
                <a:solidFill>
                  <a:srgbClr val="303030"/>
                </a:solidFill>
                <a:effectLst/>
                <a:latin typeface="+mj-lt"/>
              </a:rPr>
              <a:t>, R. M., Reading, M., Sciacca, R. R., Riga, T. C., </a:t>
            </a:r>
            <a:r>
              <a:rPr lang="en-US" sz="3100" b="0" i="0" dirty="0" err="1">
                <a:solidFill>
                  <a:srgbClr val="303030"/>
                </a:solidFill>
                <a:effectLst/>
                <a:latin typeface="+mj-lt"/>
              </a:rPr>
              <a:t>Frulla</a:t>
            </a:r>
            <a:r>
              <a:rPr lang="en-US" sz="3100" b="0" i="0" dirty="0">
                <a:solidFill>
                  <a:srgbClr val="303030"/>
                </a:solidFill>
                <a:effectLst/>
                <a:latin typeface="+mj-lt"/>
              </a:rPr>
              <a:t>, A. P., &amp; </a:t>
            </a:r>
            <a:r>
              <a:rPr lang="en-US" sz="3100" b="0" i="0" dirty="0" err="1">
                <a:solidFill>
                  <a:srgbClr val="303030"/>
                </a:solidFill>
                <a:effectLst/>
                <a:latin typeface="+mj-lt"/>
              </a:rPr>
              <a:t>Casida</a:t>
            </a:r>
            <a:r>
              <a:rPr lang="en-US" sz="3100" b="0" i="0" dirty="0">
                <a:solidFill>
                  <a:srgbClr val="303030"/>
                </a:solidFill>
                <a:effectLst/>
                <a:latin typeface="+mj-lt"/>
              </a:rPr>
              <a:t>, J. M. (2018). Low health literacy: Implications for managing cardiac patients in practice. </a:t>
            </a:r>
            <a:r>
              <a:rPr lang="en-US" sz="3100" b="0" i="1" dirty="0">
                <a:solidFill>
                  <a:srgbClr val="303030"/>
                </a:solidFill>
                <a:effectLst/>
                <a:latin typeface="+mj-lt"/>
              </a:rPr>
              <a:t>The Nurse practitioner</a:t>
            </a:r>
            <a:r>
              <a:rPr lang="en-US" sz="3100" b="0" i="0" dirty="0">
                <a:solidFill>
                  <a:srgbClr val="303030"/>
                </a:solidFill>
                <a:effectLst/>
                <a:latin typeface="+mj-lt"/>
              </a:rPr>
              <a:t>, </a:t>
            </a:r>
            <a:r>
              <a:rPr lang="en-US" sz="3100" b="0" i="1" dirty="0">
                <a:solidFill>
                  <a:srgbClr val="303030"/>
                </a:solidFill>
                <a:effectLst/>
                <a:latin typeface="+mj-lt"/>
              </a:rPr>
              <a:t>43</a:t>
            </a:r>
            <a:r>
              <a:rPr lang="en-US" sz="3100" b="0" i="0" dirty="0">
                <a:solidFill>
                  <a:srgbClr val="303030"/>
                </a:solidFill>
                <a:effectLst/>
                <a:latin typeface="+mj-lt"/>
              </a:rPr>
              <a:t>(8), 49–55. </a:t>
            </a:r>
            <a:r>
              <a:rPr lang="en-US" sz="3100" b="0" i="0" dirty="0">
                <a:solidFill>
                  <a:srgbClr val="303030"/>
                </a:solidFill>
                <a:effectLst/>
                <a:latin typeface="+mj-lt"/>
                <a:hlinkClick r:id="rId3"/>
              </a:rPr>
              <a:t>https://doi.org/10.1097/01.NPR.0000541468.54290.49</a:t>
            </a:r>
            <a:endParaRPr lang="en-US" sz="3100" b="0" i="0" dirty="0">
              <a:solidFill>
                <a:srgbClr val="303030"/>
              </a:solidFill>
              <a:effectLst/>
              <a:latin typeface="+mj-lt"/>
            </a:endParaRPr>
          </a:p>
          <a:p>
            <a:pPr marL="0" indent="0">
              <a:spcAft>
                <a:spcPts val="600"/>
              </a:spcAft>
              <a:buNone/>
            </a:pPr>
            <a:r>
              <a:rPr lang="en-US" sz="3100" dirty="0">
                <a:solidFill>
                  <a:srgbClr val="404040"/>
                </a:solidFill>
                <a:latin typeface="+mj-lt"/>
              </a:rPr>
              <a:t>Kirsch IS. (2001). The framework used in developing and interpreting the International Adult Literacy Survey (IALS). </a:t>
            </a:r>
            <a:r>
              <a:rPr lang="en-US" sz="3100" i="1" dirty="0">
                <a:solidFill>
                  <a:srgbClr val="404040"/>
                </a:solidFill>
                <a:latin typeface="+mj-lt"/>
              </a:rPr>
              <a:t>European Journal of Psychology of Education</a:t>
            </a:r>
            <a:r>
              <a:rPr lang="en-US" sz="3100" dirty="0">
                <a:solidFill>
                  <a:srgbClr val="404040"/>
                </a:solidFill>
                <a:latin typeface="+mj-lt"/>
              </a:rPr>
              <a:t> </a:t>
            </a:r>
            <a:r>
              <a:rPr lang="en-US" sz="3100" i="1" dirty="0">
                <a:solidFill>
                  <a:srgbClr val="404040"/>
                </a:solidFill>
                <a:latin typeface="+mj-lt"/>
              </a:rPr>
              <a:t>. </a:t>
            </a:r>
            <a:r>
              <a:rPr lang="en-US" sz="3100" dirty="0">
                <a:solidFill>
                  <a:srgbClr val="404040"/>
                </a:solidFill>
                <a:latin typeface="+mj-lt"/>
              </a:rPr>
              <a:t>16(3): 335–361.</a:t>
            </a:r>
          </a:p>
          <a:p>
            <a:pPr marL="0" indent="0">
              <a:spcAft>
                <a:spcPts val="600"/>
              </a:spcAft>
              <a:buNone/>
            </a:pPr>
            <a:r>
              <a:rPr lang="en-US" sz="3100" dirty="0">
                <a:solidFill>
                  <a:srgbClr val="404040"/>
                </a:solidFill>
                <a:latin typeface="+mj-lt"/>
              </a:rPr>
              <a:t>Mahadevan, R.  (2013). Center for Health Care Strategies </a:t>
            </a:r>
            <a:r>
              <a:rPr lang="en-US" sz="3100" i="1" dirty="0">
                <a:solidFill>
                  <a:srgbClr val="404040"/>
                </a:solidFill>
                <a:latin typeface="+mj-lt"/>
              </a:rPr>
              <a:t>Health Literacy fact sheet, </a:t>
            </a:r>
            <a:r>
              <a:rPr lang="en-US" sz="3100" dirty="0">
                <a:solidFill>
                  <a:srgbClr val="404040"/>
                </a:solidFill>
                <a:latin typeface="+mj-lt"/>
              </a:rPr>
              <a:t>October 2013.</a:t>
            </a:r>
          </a:p>
          <a:p>
            <a:pPr marL="0" indent="0">
              <a:spcAft>
                <a:spcPts val="600"/>
              </a:spcAft>
              <a:buNone/>
            </a:pPr>
            <a:r>
              <a:rPr lang="en-US" sz="3100" dirty="0">
                <a:solidFill>
                  <a:srgbClr val="404040"/>
                </a:solidFill>
                <a:latin typeface="+mj-lt"/>
              </a:rPr>
              <a:t>McDonald M,  &amp; Shenkman LJ. (2018). Health literacy and health outcomes of adults in the United States: Implications for providers. </a:t>
            </a:r>
            <a:r>
              <a:rPr lang="en-US" sz="3100" i="1" dirty="0">
                <a:solidFill>
                  <a:srgbClr val="404040"/>
                </a:solidFill>
                <a:latin typeface="+mj-lt"/>
              </a:rPr>
              <a:t>The Internet Journal of Allied Health Sciences and Practice</a:t>
            </a:r>
            <a:r>
              <a:rPr lang="en-US" sz="3100" dirty="0">
                <a:solidFill>
                  <a:srgbClr val="404040"/>
                </a:solidFill>
                <a:latin typeface="+mj-lt"/>
              </a:rPr>
              <a:t>. Oct 03: 16(4), Article 2. </a:t>
            </a:r>
          </a:p>
          <a:p>
            <a:pPr marL="0" indent="0">
              <a:buNone/>
            </a:pPr>
            <a:r>
              <a:rPr lang="en-US" sz="3100" dirty="0"/>
              <a:t>Milken Institute: Health Literacy in the United States: Final Report: Enhancing Assessments and Reducing Disparities  Authors: Lopez, C., Kim, B., &amp; Sacks, K. </a:t>
            </a:r>
            <a:r>
              <a:rPr lang="en-US" sz="3100" dirty="0">
                <a:hlinkClick r:id="rId4"/>
              </a:rPr>
              <a:t>https://milkeninstitute.org/sites/default/files/2022-05/Health_Literacy_United_States_Final_Report.pdf</a:t>
            </a:r>
            <a:endParaRPr lang="en-US" sz="3100" dirty="0"/>
          </a:p>
          <a:p>
            <a:pPr marL="0" indent="0">
              <a:lnSpc>
                <a:spcPct val="90000"/>
              </a:lnSpc>
              <a:buNone/>
            </a:pPr>
            <a:r>
              <a:rPr lang="en-US" sz="3100" dirty="0">
                <a:solidFill>
                  <a:schemeClr val="tx1"/>
                </a:solidFill>
                <a:latin typeface="+mj-lt"/>
              </a:rPr>
              <a:t>National Libraries of Medicine (2023).  An introduction to health literacy: </a:t>
            </a:r>
            <a:r>
              <a:rPr lang="en-US" sz="3100" i="1" dirty="0">
                <a:solidFill>
                  <a:schemeClr val="tx1"/>
                </a:solidFill>
                <a:latin typeface="+mj-lt"/>
              </a:rPr>
              <a:t>What is heath literacy? </a:t>
            </a:r>
            <a:r>
              <a:rPr lang="en-US" sz="3100" i="1" dirty="0">
                <a:solidFill>
                  <a:schemeClr val="tx1"/>
                </a:solidFill>
                <a:latin typeface="+mj-lt"/>
                <a:hlinkClick r:id="rId5"/>
              </a:rPr>
              <a:t>https://www.nnlm.gov/guides/intro-health-literacy</a:t>
            </a:r>
            <a:endParaRPr lang="en-US" sz="3100" i="1" dirty="0">
              <a:solidFill>
                <a:schemeClr val="tx1"/>
              </a:solidFill>
              <a:latin typeface="+mj-lt"/>
            </a:endParaRPr>
          </a:p>
          <a:p>
            <a:pPr marL="0" indent="0">
              <a:lnSpc>
                <a:spcPct val="90000"/>
              </a:lnSpc>
              <a:buNone/>
            </a:pPr>
            <a:r>
              <a:rPr lang="en-US" sz="3100" dirty="0">
                <a:solidFill>
                  <a:srgbClr val="404040"/>
                </a:solidFill>
                <a:latin typeface="+mj-lt"/>
              </a:rPr>
              <a:t>National Center for Education Statistics (June, 2020). States and counties with the highest and lowest levels of adult literacy and numeracy. </a:t>
            </a:r>
            <a:r>
              <a:rPr lang="en-US" sz="3100" dirty="0">
                <a:solidFill>
                  <a:srgbClr val="0070C0"/>
                </a:solidFill>
                <a:latin typeface="+mj-lt"/>
                <a:hlinkClick r:id="rId6">
                  <a:extLst>
                    <a:ext uri="{A12FA001-AC4F-418D-AE19-62706E023703}">
                      <ahyp:hlinkClr xmlns:ahyp="http://schemas.microsoft.com/office/drawing/2018/hyperlinkcolor" xmlns="" val="tx"/>
                    </a:ext>
                  </a:extLst>
                </a:hlinkClick>
              </a:rPr>
              <a:t>https://nces.ed.gov/surveys/piaac/doc/us-piaac-skillsmap_summary.pdf</a:t>
            </a:r>
            <a:endParaRPr lang="en-US" sz="3100" dirty="0">
              <a:solidFill>
                <a:schemeClr val="tx1"/>
              </a:solidFill>
              <a:latin typeface="+mj-lt"/>
            </a:endParaRPr>
          </a:p>
          <a:p>
            <a:pPr marL="0" indent="0">
              <a:lnSpc>
                <a:spcPct val="90000"/>
              </a:lnSpc>
              <a:buNone/>
            </a:pPr>
            <a:r>
              <a:rPr lang="en-US" sz="3100" b="0" i="0" dirty="0">
                <a:solidFill>
                  <a:srgbClr val="333333"/>
                </a:solidFill>
                <a:effectLst/>
                <a:latin typeface="+mj-lt"/>
              </a:rPr>
              <a:t>Parker, R.M., Baker, D.W., Williams, M.V. </a:t>
            </a:r>
            <a:r>
              <a:rPr lang="en-US" sz="3100" b="0" i="1" dirty="0">
                <a:solidFill>
                  <a:srgbClr val="333333"/>
                </a:solidFill>
                <a:effectLst/>
                <a:latin typeface="+mj-lt"/>
              </a:rPr>
              <a:t>et al.</a:t>
            </a:r>
            <a:r>
              <a:rPr lang="en-US" sz="3100" b="0" i="0" dirty="0">
                <a:solidFill>
                  <a:srgbClr val="333333"/>
                </a:solidFill>
                <a:effectLst/>
                <a:latin typeface="+mj-lt"/>
              </a:rPr>
              <a:t> The test of functional health literacy in adults. </a:t>
            </a:r>
            <a:r>
              <a:rPr lang="en-US" sz="3100" b="0" i="1" dirty="0">
                <a:solidFill>
                  <a:srgbClr val="333333"/>
                </a:solidFill>
                <a:effectLst/>
                <a:latin typeface="+mj-lt"/>
              </a:rPr>
              <a:t>J Gen Intern Med</a:t>
            </a:r>
            <a:r>
              <a:rPr lang="en-US" sz="3100" b="0" i="0" dirty="0">
                <a:solidFill>
                  <a:srgbClr val="333333"/>
                </a:solidFill>
                <a:effectLst/>
                <a:latin typeface="+mj-lt"/>
              </a:rPr>
              <a:t> </a:t>
            </a:r>
            <a:r>
              <a:rPr lang="en-US" sz="3100" b="1" i="0" dirty="0">
                <a:solidFill>
                  <a:srgbClr val="333333"/>
                </a:solidFill>
                <a:effectLst/>
                <a:latin typeface="+mj-lt"/>
              </a:rPr>
              <a:t>10, </a:t>
            </a:r>
            <a:r>
              <a:rPr lang="en-US" sz="3100" b="0" i="0" dirty="0">
                <a:solidFill>
                  <a:srgbClr val="333333"/>
                </a:solidFill>
                <a:effectLst/>
                <a:latin typeface="+mj-lt"/>
              </a:rPr>
              <a:t>537–541 (1995). </a:t>
            </a:r>
            <a:r>
              <a:rPr lang="en-US" sz="3100" b="0" i="0" dirty="0">
                <a:solidFill>
                  <a:srgbClr val="333333"/>
                </a:solidFill>
                <a:effectLst/>
                <a:latin typeface="+mj-lt"/>
                <a:hlinkClick r:id="rId7"/>
              </a:rPr>
              <a:t>https://doi.org/10.1007/BF02640361</a:t>
            </a:r>
            <a:endParaRPr lang="en-US" sz="3100" b="0" i="0" dirty="0">
              <a:solidFill>
                <a:srgbClr val="333333"/>
              </a:solidFill>
              <a:effectLst/>
              <a:latin typeface="+mj-lt"/>
            </a:endParaRPr>
          </a:p>
          <a:p>
            <a:pPr marL="0" indent="0">
              <a:lnSpc>
                <a:spcPct val="90000"/>
              </a:lnSpc>
              <a:buNone/>
            </a:pPr>
            <a:r>
              <a:rPr kumimoji="0" lang="en-US" altLang="en-US" sz="3100" b="0" i="0" u="none" strike="noStrike" cap="none" normalizeH="0" baseline="0" dirty="0">
                <a:ln>
                  <a:noFill/>
                </a:ln>
                <a:solidFill>
                  <a:srgbClr val="414141"/>
                </a:solidFill>
                <a:effectLst/>
                <a:latin typeface="Proxima N W01 Light"/>
              </a:rPr>
              <a:t>Surescripts (2021). 2020 </a:t>
            </a:r>
            <a:r>
              <a:rPr kumimoji="0" lang="en-US" altLang="en-US" sz="3100" b="0" i="1" u="none" strike="noStrike" cap="none" normalizeH="0" baseline="0" dirty="0">
                <a:ln>
                  <a:noFill/>
                </a:ln>
                <a:solidFill>
                  <a:srgbClr val="414141"/>
                </a:solidFill>
                <a:effectLst/>
                <a:latin typeface="Proxima N W01 Light"/>
              </a:rPr>
              <a:t>National Progress Report</a:t>
            </a:r>
            <a:r>
              <a:rPr kumimoji="0" lang="en-US" altLang="en-US" sz="3100" b="0" i="0" u="none" strike="noStrike" cap="none" normalizeH="0" baseline="0" dirty="0">
                <a:ln>
                  <a:noFill/>
                </a:ln>
                <a:solidFill>
                  <a:srgbClr val="414141"/>
                </a:solidFill>
                <a:effectLst/>
                <a:latin typeface="Proxima N W01 Light"/>
              </a:rPr>
              <a:t>. From: https://surescripts.com/news-center/national-progress-report-2020                </a:t>
            </a:r>
            <a:endParaRPr lang="en-US" sz="3100" dirty="0">
              <a:latin typeface="+mj-lt"/>
            </a:endParaRPr>
          </a:p>
          <a:p>
            <a:pPr marL="0" indent="0">
              <a:lnSpc>
                <a:spcPct val="90000"/>
              </a:lnSpc>
              <a:buNone/>
            </a:pPr>
            <a:r>
              <a:rPr lang="en-US" sz="3100" b="0" i="0" dirty="0">
                <a:solidFill>
                  <a:srgbClr val="595859"/>
                </a:solidFill>
                <a:effectLst/>
                <a:latin typeface="+mj-lt"/>
              </a:rPr>
              <a:t>The Harvard T.H. Chan School of Public Health: Health Literacy Studies Web Site.   </a:t>
            </a:r>
            <a:r>
              <a:rPr lang="en-US" sz="3100" b="0" i="0" dirty="0">
                <a:solidFill>
                  <a:srgbClr val="0070C0"/>
                </a:solidFill>
                <a:effectLst/>
                <a:latin typeface="+mj-lt"/>
              </a:rPr>
              <a:t>http:www.hsph.harvard.edu/healthliteracy</a:t>
            </a:r>
          </a:p>
          <a:p>
            <a:pPr marL="0" indent="0">
              <a:lnSpc>
                <a:spcPct val="90000"/>
              </a:lnSpc>
              <a:buNone/>
            </a:pPr>
            <a:r>
              <a:rPr lang="en-US" sz="3100" dirty="0">
                <a:solidFill>
                  <a:srgbClr val="404040"/>
                </a:solidFill>
                <a:latin typeface="+mj-lt"/>
              </a:rPr>
              <a:t>United States Department of Health and Human Services, </a:t>
            </a:r>
            <a:r>
              <a:rPr lang="en-US" sz="3100" b="0" i="0" dirty="0">
                <a:solidFill>
                  <a:srgbClr val="000000"/>
                </a:solidFill>
                <a:effectLst/>
                <a:latin typeface="+mj-lt"/>
              </a:rPr>
              <a:t>Office of Disease Prevention and Health Promotion [ODPHP)  Healthy People 2030</a:t>
            </a:r>
          </a:p>
          <a:p>
            <a:pPr marL="0" indent="0" fontAlgn="base">
              <a:lnSpc>
                <a:spcPct val="90000"/>
              </a:lnSpc>
              <a:buNone/>
            </a:pPr>
            <a:r>
              <a:rPr lang="en-US" sz="3100" dirty="0">
                <a:latin typeface="+mj-lt"/>
                <a:hlinkClick r:id="rId8"/>
              </a:rPr>
              <a:t>https://health.gov/healthypeople/objectives-and-data/browse-objectives/health-communication</a:t>
            </a:r>
            <a:endParaRPr lang="en-US" sz="3100" dirty="0">
              <a:latin typeface="+mj-lt"/>
            </a:endParaRPr>
          </a:p>
          <a:p>
            <a:pPr marL="0" marR="0" indent="0" fontAlgn="base">
              <a:lnSpc>
                <a:spcPts val="1595"/>
              </a:lnSpc>
              <a:spcBef>
                <a:spcPts val="0"/>
              </a:spcBef>
              <a:spcAft>
                <a:spcPts val="800"/>
              </a:spcAft>
              <a:buNone/>
            </a:pPr>
            <a:r>
              <a:rPr lang="en-US" sz="3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Welch, V., </a:t>
            </a:r>
            <a:r>
              <a:rPr lang="en-US" sz="31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VanGeest</a:t>
            </a:r>
            <a:r>
              <a:rPr lang="en-US" sz="3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&amp; Caskey, R. (2011). Time, costs and clinical utilization of screening for health literacy: A case study using the Newest Vital Sign (NVS) instrument. </a:t>
            </a:r>
            <a:r>
              <a:rPr lang="en-US" sz="31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Journal of the American Board of Family Medicine, 24</a:t>
            </a:r>
            <a:r>
              <a:rPr lang="en-US" sz="3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 281-289. </a:t>
            </a:r>
            <a:r>
              <a:rPr lang="en-US" sz="3100" kern="0" dirty="0">
                <a:solidFill>
                  <a:srgbClr val="2E2B2B"/>
                </a:solidFill>
                <a:effectLst/>
                <a:latin typeface="Helvetica" panose="020B0604020202020204" pitchFamily="34" charset="0"/>
                <a:ea typeface="Times New Roman" panose="02020603050405020304" pitchFamily="18" charset="0"/>
                <a:cs typeface="Times New Roman" panose="02020603050405020304" pitchFamily="18" charset="0"/>
              </a:rPr>
              <a:t>DOI: </a:t>
            </a:r>
            <a:r>
              <a:rPr lang="en-US" sz="3100" kern="0" dirty="0">
                <a:solidFill>
                  <a:srgbClr val="2E2B2B"/>
                </a:solidFill>
                <a:effectLst/>
                <a:latin typeface="Helvetica" panose="020B0604020202020204" pitchFamily="34" charset="0"/>
                <a:ea typeface="Times New Roman" panose="02020603050405020304" pitchFamily="18" charset="0"/>
                <a:cs typeface="Times New Roman" panose="02020603050405020304" pitchFamily="18" charset="0"/>
                <a:hlinkClick r:id="rId9"/>
              </a:rPr>
              <a:t>https://doi.org/10.3122/jabfm.2011.03.100212</a:t>
            </a:r>
            <a:endParaRPr lang="en-US" sz="3100" kern="0" dirty="0">
              <a:solidFill>
                <a:srgbClr val="2E2B2B"/>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900" b="0" i="0" dirty="0">
              <a:solidFill>
                <a:schemeClr val="tx1"/>
              </a:solidFill>
              <a:effectLst/>
              <a:latin typeface="+mj-lt"/>
            </a:endParaRPr>
          </a:p>
          <a:p>
            <a:pPr marL="0" indent="0">
              <a:lnSpc>
                <a:spcPct val="90000"/>
              </a:lnSpc>
              <a:buNone/>
            </a:pPr>
            <a:endParaRPr lang="en-US" sz="2900" b="1" dirty="0">
              <a:solidFill>
                <a:srgbClr val="404040"/>
              </a:solidFill>
            </a:endParaRPr>
          </a:p>
          <a:p>
            <a:pPr>
              <a:lnSpc>
                <a:spcPct val="90000"/>
              </a:lnSpc>
            </a:pPr>
            <a:endParaRPr lang="en-US" sz="1800" dirty="0">
              <a:solidFill>
                <a:srgbClr val="404040"/>
              </a:solidFill>
            </a:endParaRPr>
          </a:p>
          <a:p>
            <a:pPr marL="0" indent="0">
              <a:spcAft>
                <a:spcPts val="600"/>
              </a:spcAft>
              <a:buNone/>
            </a:pPr>
            <a:endParaRPr lang="en-US" sz="1800" dirty="0">
              <a:solidFill>
                <a:srgbClr val="404040"/>
              </a:solidFill>
            </a:endParaRPr>
          </a:p>
          <a:p>
            <a:pPr marL="0" indent="0">
              <a:spcAft>
                <a:spcPts val="600"/>
              </a:spcAft>
              <a:buNone/>
            </a:pPr>
            <a:endParaRPr lang="en-US" sz="1800" dirty="0">
              <a:solidFill>
                <a:srgbClr val="404040"/>
              </a:solidFill>
            </a:endParaRPr>
          </a:p>
          <a:p>
            <a:pPr marL="0" indent="0">
              <a:spcAft>
                <a:spcPts val="600"/>
              </a:spcAft>
              <a:buNone/>
            </a:pPr>
            <a:endParaRPr lang="en-US" dirty="0"/>
          </a:p>
          <a:p>
            <a:pPr marL="0" indent="0">
              <a:spcAft>
                <a:spcPts val="600"/>
              </a:spcAft>
              <a:buNone/>
            </a:pPr>
            <a:endParaRPr lang="en-US" dirty="0">
              <a:solidFill>
                <a:srgbClr val="000000"/>
              </a:solidFill>
              <a:latin typeface="arial" panose="020B0604020202020204" pitchFamily="34" charset="0"/>
            </a:endParaRPr>
          </a:p>
          <a:p>
            <a:pPr>
              <a:spcAft>
                <a:spcPts val="600"/>
              </a:spcAft>
            </a:pPr>
            <a:endParaRPr lang="en-US" dirty="0">
              <a:solidFill>
                <a:srgbClr val="2F4A8B"/>
              </a:solidFill>
              <a:latin typeface="arial" panose="020B0604020202020204" pitchFamily="34" charset="0"/>
            </a:endParaRPr>
          </a:p>
          <a:p>
            <a:endParaRPr lang="en-US" dirty="0"/>
          </a:p>
        </p:txBody>
      </p:sp>
    </p:spTree>
    <p:extLst>
      <p:ext uri="{BB962C8B-B14F-4D97-AF65-F5344CB8AC3E}">
        <p14:creationId xmlns:p14="http://schemas.microsoft.com/office/powerpoint/2010/main" val="12902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3940-61A7-29BE-19CA-04E9331067D0}"/>
              </a:ext>
            </a:extLst>
          </p:cNvPr>
          <p:cNvSpPr>
            <a:spLocks noGrp="1"/>
          </p:cNvSpPr>
          <p:nvPr>
            <p:ph type="title"/>
          </p:nvPr>
        </p:nvSpPr>
        <p:spPr/>
        <p:txBody>
          <a:bodyPr>
            <a:normAutofit/>
          </a:bodyPr>
          <a:lstStyle/>
          <a:p>
            <a:r>
              <a:rPr lang="en-US" sz="1800" dirty="0"/>
              <a:t>University of Scranton (2016; 2022)</a:t>
            </a:r>
            <a:r>
              <a:rPr lang="en-US" sz="1400" dirty="0"/>
              <a:t/>
            </a:r>
            <a:br>
              <a:rPr lang="en-US" sz="1400" dirty="0"/>
            </a:br>
            <a:r>
              <a:rPr lang="en-US" sz="1400" dirty="0"/>
              <a:t>https://sites.scranton.edu/library/2016/02/03/pa-forward-pennsylvania-libraries/</a:t>
            </a:r>
          </a:p>
        </p:txBody>
      </p:sp>
      <p:pic>
        <p:nvPicPr>
          <p:cNvPr id="4" name="Content Placeholder 3">
            <a:extLst>
              <a:ext uri="{FF2B5EF4-FFF2-40B4-BE49-F238E27FC236}">
                <a16:creationId xmlns:a16="http://schemas.microsoft.com/office/drawing/2014/main" id="{06D74D0D-853B-3422-750D-FDD362BE0423}"/>
              </a:ext>
            </a:extLst>
          </p:cNvPr>
          <p:cNvPicPr>
            <a:picLocks noGrp="1" noChangeAspect="1"/>
          </p:cNvPicPr>
          <p:nvPr>
            <p:ph idx="1"/>
          </p:nvPr>
        </p:nvPicPr>
        <p:blipFill>
          <a:blip r:embed="rId2"/>
          <a:stretch>
            <a:fillRect/>
          </a:stretch>
        </p:blipFill>
        <p:spPr>
          <a:xfrm>
            <a:off x="2346960" y="2638425"/>
            <a:ext cx="7396480" cy="3101975"/>
          </a:xfrm>
          <a:prstGeom prst="rect">
            <a:avLst/>
          </a:prstGeom>
        </p:spPr>
      </p:pic>
    </p:spTree>
    <p:extLst>
      <p:ext uri="{BB962C8B-B14F-4D97-AF65-F5344CB8AC3E}">
        <p14:creationId xmlns:p14="http://schemas.microsoft.com/office/powerpoint/2010/main" val="167333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C7E80-F2A4-53D5-77FC-63B16CF1AA1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Historical Definition of Health Literacy</a:t>
            </a:r>
          </a:p>
        </p:txBody>
      </p:sp>
      <p:sp>
        <p:nvSpPr>
          <p:cNvPr id="3" name="Content Placeholder 2">
            <a:extLst>
              <a:ext uri="{FF2B5EF4-FFF2-40B4-BE49-F238E27FC236}">
                <a16:creationId xmlns:a16="http://schemas.microsoft.com/office/drawing/2014/main" id="{0F5E4A8B-F493-0495-BC39-37B4F14D27D8}"/>
              </a:ext>
            </a:extLst>
          </p:cNvPr>
          <p:cNvSpPr>
            <a:spLocks noGrp="1"/>
          </p:cNvSpPr>
          <p:nvPr>
            <p:ph idx="1"/>
          </p:nvPr>
        </p:nvSpPr>
        <p:spPr>
          <a:xfrm>
            <a:off x="5591695" y="487680"/>
            <a:ext cx="5320696" cy="6146800"/>
          </a:xfrm>
        </p:spPr>
        <p:txBody>
          <a:bodyPr anchor="ctr">
            <a:normAutofit/>
          </a:bodyPr>
          <a:lstStyle/>
          <a:p>
            <a:r>
              <a:rPr lang="en-US" sz="2400" i="1" u="sng" dirty="0"/>
              <a:t>Health literacy </a:t>
            </a:r>
            <a:r>
              <a:rPr lang="en-US" sz="2400" dirty="0"/>
              <a:t>is the bridge between an individual’s literacy skills and the health context</a:t>
            </a:r>
          </a:p>
          <a:p>
            <a:r>
              <a:rPr lang="en-US" sz="2400" b="1" dirty="0"/>
              <a:t>Defined as: the degree to which individuals have the capacity to obtain, process, and understand basic health information and services needed to make appropriate health decisions</a:t>
            </a:r>
            <a:r>
              <a:rPr lang="en-US" sz="2400" dirty="0"/>
              <a:t> (</a:t>
            </a:r>
            <a:r>
              <a:rPr lang="en-US" sz="2400" dirty="0" err="1"/>
              <a:t>Ratzan</a:t>
            </a:r>
            <a:r>
              <a:rPr lang="en-US" sz="2400" dirty="0"/>
              <a:t> and Parker, 2000; Patient Protection and Affordable Care Act of 2010)</a:t>
            </a:r>
          </a:p>
          <a:p>
            <a:endParaRPr lang="en-US" sz="2400" dirty="0"/>
          </a:p>
          <a:p>
            <a:endParaRPr lang="en-US" dirty="0"/>
          </a:p>
        </p:txBody>
      </p:sp>
    </p:spTree>
    <p:extLst>
      <p:ext uri="{BB962C8B-B14F-4D97-AF65-F5344CB8AC3E}">
        <p14:creationId xmlns:p14="http://schemas.microsoft.com/office/powerpoint/2010/main" val="319922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B7935B-E47A-964C-BB9C-5D1D75450C8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Revised Definition: What is Health Literacy?</a:t>
            </a:r>
          </a:p>
        </p:txBody>
      </p:sp>
      <p:sp>
        <p:nvSpPr>
          <p:cNvPr id="3" name="Content Placeholder 2">
            <a:extLst>
              <a:ext uri="{FF2B5EF4-FFF2-40B4-BE49-F238E27FC236}">
                <a16:creationId xmlns:a16="http://schemas.microsoft.com/office/drawing/2014/main" id="{0A3B24EF-FBE4-6FBC-622C-B48A81445754}"/>
              </a:ext>
            </a:extLst>
          </p:cNvPr>
          <p:cNvSpPr>
            <a:spLocks noGrp="1"/>
          </p:cNvSpPr>
          <p:nvPr>
            <p:ph idx="1"/>
          </p:nvPr>
        </p:nvSpPr>
        <p:spPr>
          <a:xfrm>
            <a:off x="5591695" y="904240"/>
            <a:ext cx="5320696" cy="5720080"/>
          </a:xfrm>
        </p:spPr>
        <p:txBody>
          <a:bodyPr anchor="ctr">
            <a:normAutofit/>
          </a:bodyPr>
          <a:lstStyle/>
          <a:p>
            <a:pPr>
              <a:lnSpc>
                <a:spcPct val="90000"/>
              </a:lnSpc>
              <a:buFont typeface="Arial" panose="020B0604020202020204" pitchFamily="34" charset="0"/>
              <a:buChar char="•"/>
            </a:pPr>
            <a:r>
              <a:rPr lang="en-US" sz="2000" dirty="0">
                <a:latin typeface="Open Sans" panose="020B0606030504020204" pitchFamily="34" charset="0"/>
              </a:rPr>
              <a:t>Definition of Health Literacy was revised for the publication of Healthy People 2030 to include:</a:t>
            </a:r>
            <a:endParaRPr lang="en-US" sz="2000" i="0" dirty="0">
              <a:effectLst/>
              <a:latin typeface="Open Sans" panose="020B0606030504020204" pitchFamily="34" charset="0"/>
            </a:endParaRPr>
          </a:p>
          <a:p>
            <a:pPr>
              <a:lnSpc>
                <a:spcPct val="90000"/>
              </a:lnSpc>
              <a:buFont typeface="Arial" panose="020B0604020202020204" pitchFamily="34" charset="0"/>
              <a:buChar char="•"/>
            </a:pPr>
            <a:r>
              <a:rPr lang="en-US" sz="2000" b="1" i="0" dirty="0">
                <a:effectLst/>
                <a:latin typeface="Open Sans" panose="020B0606030504020204" pitchFamily="34" charset="0"/>
              </a:rPr>
              <a:t>Personal health literacy </a:t>
            </a:r>
            <a:r>
              <a:rPr lang="en-US" sz="2000" b="0" i="0" dirty="0">
                <a:effectLst/>
                <a:latin typeface="Open Sans" panose="020B0606030504020204" pitchFamily="34" charset="0"/>
              </a:rPr>
              <a:t>is the degree to which individuals have the ability to find, understand, and use information and services to inform health-related decisions and actions for themselves and others.</a:t>
            </a:r>
          </a:p>
          <a:p>
            <a:pPr>
              <a:lnSpc>
                <a:spcPct val="90000"/>
              </a:lnSpc>
              <a:buFont typeface="Arial" panose="020B0604020202020204" pitchFamily="34" charset="0"/>
              <a:buChar char="•"/>
            </a:pPr>
            <a:r>
              <a:rPr lang="en-US" sz="2000" b="1" i="0" dirty="0">
                <a:effectLst/>
                <a:latin typeface="Open Sans" panose="020B0606030504020204" pitchFamily="34" charset="0"/>
              </a:rPr>
              <a:t>Organizational health literacy </a:t>
            </a:r>
            <a:r>
              <a:rPr lang="en-US" sz="2000" b="0" i="0" dirty="0">
                <a:effectLst/>
                <a:latin typeface="Open Sans" panose="020B0606030504020204" pitchFamily="34" charset="0"/>
              </a:rPr>
              <a:t>is the degree to which organizations equitably enable individuals to find, understand, and use information and services to inform health-related decisions and actions for themselves and others.</a:t>
            </a:r>
          </a:p>
          <a:p>
            <a:pPr marL="0" indent="0">
              <a:lnSpc>
                <a:spcPct val="90000"/>
              </a:lnSpc>
              <a:buNone/>
            </a:pPr>
            <a:endParaRPr lang="en-US" sz="1500" b="0" i="0" dirty="0">
              <a:effectLst/>
              <a:latin typeface="Open Sans" panose="020B0606030504020204" pitchFamily="34" charset="0"/>
            </a:endParaRPr>
          </a:p>
          <a:p>
            <a:pPr marL="0" indent="0">
              <a:lnSpc>
                <a:spcPct val="90000"/>
              </a:lnSpc>
              <a:buNone/>
            </a:pPr>
            <a:r>
              <a:rPr lang="en-US" sz="1500" b="0" i="0" dirty="0">
                <a:effectLst/>
                <a:latin typeface="Open Sans" panose="020B0606030504020204" pitchFamily="34" charset="0"/>
              </a:rPr>
              <a:t>Centers for Disease Control and Prevention (2023). </a:t>
            </a:r>
            <a:r>
              <a:rPr lang="en-US" sz="1500" b="0" i="1" dirty="0">
                <a:effectLst/>
                <a:latin typeface="Open Sans" panose="020B0606030504020204" pitchFamily="34" charset="0"/>
              </a:rPr>
              <a:t>What is health literacy?</a:t>
            </a:r>
            <a:endParaRPr lang="en-US" sz="1500" b="0" i="0" dirty="0">
              <a:effectLst/>
              <a:latin typeface="Open Sans" panose="020B0606030504020204" pitchFamily="34" charset="0"/>
            </a:endParaRPr>
          </a:p>
          <a:p>
            <a:pPr marL="0" indent="0">
              <a:lnSpc>
                <a:spcPct val="90000"/>
              </a:lnSpc>
              <a:buNone/>
            </a:pPr>
            <a:r>
              <a:rPr lang="en-US" sz="1500" b="0" i="0" dirty="0">
                <a:effectLst/>
                <a:latin typeface="Open Sans" panose="020B0606030504020204" pitchFamily="34" charset="0"/>
                <a:hlinkClick r:id="rId2"/>
              </a:rPr>
              <a:t>https://www.cdc.gov/healthliteracy/learn/index.html#wnd</a:t>
            </a:r>
            <a:endParaRPr lang="en-US" sz="1500" b="0" i="0" dirty="0">
              <a:effectLst/>
              <a:latin typeface="Open Sans" panose="020B0606030504020204" pitchFamily="34" charset="0"/>
            </a:endParaRPr>
          </a:p>
          <a:p>
            <a:pPr marL="0" indent="0">
              <a:lnSpc>
                <a:spcPct val="90000"/>
              </a:lnSpc>
              <a:buNone/>
            </a:pPr>
            <a:endParaRPr lang="en-US" sz="1500" b="0" i="0" dirty="0">
              <a:effectLst/>
              <a:latin typeface="Open Sans" panose="020B0606030504020204" pitchFamily="34" charset="0"/>
            </a:endParaRPr>
          </a:p>
          <a:p>
            <a:pPr>
              <a:lnSpc>
                <a:spcPct val="90000"/>
              </a:lnSpc>
            </a:pPr>
            <a:endParaRPr lang="en-US" sz="1500" dirty="0"/>
          </a:p>
        </p:txBody>
      </p:sp>
    </p:spTree>
    <p:extLst>
      <p:ext uri="{BB962C8B-B14F-4D97-AF65-F5344CB8AC3E}">
        <p14:creationId xmlns:p14="http://schemas.microsoft.com/office/powerpoint/2010/main" val="214182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946E1-C07D-5C32-D2E7-904D851E63F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Why update the definition of health Literacy?</a:t>
            </a:r>
          </a:p>
        </p:txBody>
      </p:sp>
      <p:sp>
        <p:nvSpPr>
          <p:cNvPr id="3" name="Content Placeholder 2">
            <a:extLst>
              <a:ext uri="{FF2B5EF4-FFF2-40B4-BE49-F238E27FC236}">
                <a16:creationId xmlns:a16="http://schemas.microsoft.com/office/drawing/2014/main" id="{DC24BA73-AF79-612A-077E-2C60EE76F1C1}"/>
              </a:ext>
            </a:extLst>
          </p:cNvPr>
          <p:cNvSpPr>
            <a:spLocks noGrp="1"/>
          </p:cNvSpPr>
          <p:nvPr>
            <p:ph idx="1"/>
          </p:nvPr>
        </p:nvSpPr>
        <p:spPr>
          <a:xfrm>
            <a:off x="5591695" y="233680"/>
            <a:ext cx="5320696" cy="6502400"/>
          </a:xfrm>
        </p:spPr>
        <p:txBody>
          <a:bodyPr anchor="ctr">
            <a:normAutofit/>
          </a:bodyPr>
          <a:lstStyle/>
          <a:p>
            <a:pPr>
              <a:lnSpc>
                <a:spcPct val="90000"/>
              </a:lnSpc>
            </a:pPr>
            <a:r>
              <a:rPr lang="en-US" sz="2000" b="0" i="0" dirty="0">
                <a:effectLst/>
                <a:latin typeface="Open Sans" panose="020B0606030504020204" pitchFamily="34" charset="0"/>
              </a:rPr>
              <a:t>These new definitions:</a:t>
            </a:r>
          </a:p>
          <a:p>
            <a:pPr>
              <a:lnSpc>
                <a:spcPct val="90000"/>
              </a:lnSpc>
              <a:buFont typeface="Arial" panose="020B0604020202020204" pitchFamily="34" charset="0"/>
              <a:buChar char="•"/>
            </a:pPr>
            <a:r>
              <a:rPr lang="en-US" sz="2000" b="0" i="0" dirty="0">
                <a:effectLst/>
                <a:latin typeface="Open Sans" panose="020B0606030504020204" pitchFamily="34" charset="0"/>
              </a:rPr>
              <a:t>Emphasize people’s ability to </a:t>
            </a:r>
            <a:r>
              <a:rPr lang="en-US" sz="2000" b="0" i="1" dirty="0">
                <a:effectLst/>
                <a:latin typeface="Open Sans" panose="020B0606030504020204" pitchFamily="34" charset="0"/>
              </a:rPr>
              <a:t>use </a:t>
            </a:r>
            <a:r>
              <a:rPr lang="en-US" sz="2000" b="0" i="0" dirty="0">
                <a:effectLst/>
                <a:latin typeface="Open Sans" panose="020B0606030504020204" pitchFamily="34" charset="0"/>
              </a:rPr>
              <a:t>health information rather than just understand it</a:t>
            </a:r>
          </a:p>
          <a:p>
            <a:pPr>
              <a:lnSpc>
                <a:spcPct val="90000"/>
              </a:lnSpc>
              <a:buFont typeface="Arial" panose="020B0604020202020204" pitchFamily="34" charset="0"/>
              <a:buChar char="•"/>
            </a:pPr>
            <a:r>
              <a:rPr lang="en-US" sz="2000" b="0" i="0" dirty="0">
                <a:effectLst/>
                <a:latin typeface="Open Sans" panose="020B0606030504020204" pitchFamily="34" charset="0"/>
              </a:rPr>
              <a:t>Focus on the ability to make “well-informed” decisions rather than “appropriate” ones</a:t>
            </a:r>
          </a:p>
          <a:p>
            <a:pPr>
              <a:lnSpc>
                <a:spcPct val="90000"/>
              </a:lnSpc>
              <a:buFont typeface="Arial" panose="020B0604020202020204" pitchFamily="34" charset="0"/>
              <a:buChar char="•"/>
            </a:pPr>
            <a:r>
              <a:rPr lang="en-US" sz="2000" b="0" i="0" dirty="0">
                <a:effectLst/>
                <a:latin typeface="Open Sans" panose="020B0606030504020204" pitchFamily="34" charset="0"/>
              </a:rPr>
              <a:t>Acknowledge that organizations have a responsibility to address health literacy</a:t>
            </a:r>
          </a:p>
          <a:p>
            <a:pPr>
              <a:lnSpc>
                <a:spcPct val="90000"/>
              </a:lnSpc>
              <a:buFont typeface="Arial" panose="020B0604020202020204" pitchFamily="34" charset="0"/>
              <a:buChar char="•"/>
            </a:pPr>
            <a:r>
              <a:rPr lang="en-US" sz="2000" b="0" i="0" dirty="0">
                <a:effectLst/>
                <a:latin typeface="Open Sans" panose="020B0606030504020204" pitchFamily="34" charset="0"/>
              </a:rPr>
              <a:t>Incorporate a public health perspective</a:t>
            </a:r>
          </a:p>
          <a:p>
            <a:pPr>
              <a:lnSpc>
                <a:spcPct val="90000"/>
              </a:lnSpc>
              <a:buFont typeface="Arial" panose="020B0604020202020204" pitchFamily="34" charset="0"/>
              <a:buChar char="•"/>
            </a:pPr>
            <a:endParaRPr lang="en-US" sz="1700" dirty="0">
              <a:latin typeface="Open Sans" panose="020B0606030504020204" pitchFamily="34" charset="0"/>
            </a:endParaRPr>
          </a:p>
          <a:p>
            <a:pPr marL="0" indent="0">
              <a:lnSpc>
                <a:spcPct val="90000"/>
              </a:lnSpc>
              <a:buNone/>
            </a:pPr>
            <a:r>
              <a:rPr lang="en-US" sz="1700" b="0" i="0" dirty="0">
                <a:effectLst/>
                <a:latin typeface="Open Sans" panose="020B0606030504020204" pitchFamily="34" charset="0"/>
              </a:rPr>
              <a:t>Centers for Disease Control and Prevention (2023). </a:t>
            </a:r>
            <a:r>
              <a:rPr lang="en-US" sz="1700" b="0" i="1" dirty="0">
                <a:effectLst/>
                <a:latin typeface="Open Sans" panose="020B0606030504020204" pitchFamily="34" charset="0"/>
              </a:rPr>
              <a:t>What is health literacy?</a:t>
            </a:r>
            <a:endParaRPr lang="en-US" sz="1700" b="0" i="0" dirty="0">
              <a:effectLst/>
              <a:latin typeface="Open Sans" panose="020B0606030504020204" pitchFamily="34" charset="0"/>
            </a:endParaRPr>
          </a:p>
          <a:p>
            <a:pPr marL="0" indent="0">
              <a:lnSpc>
                <a:spcPct val="90000"/>
              </a:lnSpc>
              <a:buNone/>
            </a:pPr>
            <a:r>
              <a:rPr lang="en-US" sz="1700" b="0" i="0" dirty="0">
                <a:effectLst/>
                <a:latin typeface="Open Sans" panose="020B0606030504020204" pitchFamily="34" charset="0"/>
                <a:hlinkClick r:id="rId2"/>
              </a:rPr>
              <a:t>https://www.cdc.gov/healthliteracy/learn/index.html#wnd</a:t>
            </a:r>
            <a:endParaRPr lang="en-US" sz="1700" b="0" i="0" dirty="0">
              <a:effectLst/>
              <a:latin typeface="Open Sans" panose="020B0606030504020204" pitchFamily="34" charset="0"/>
            </a:endParaRPr>
          </a:p>
          <a:p>
            <a:pPr marL="0" indent="0">
              <a:lnSpc>
                <a:spcPct val="90000"/>
              </a:lnSpc>
              <a:buNone/>
            </a:pPr>
            <a:endParaRPr lang="en-US" sz="1700" b="0" i="0" dirty="0">
              <a:effectLst/>
              <a:latin typeface="Open Sans" panose="020B0606030504020204" pitchFamily="34" charset="0"/>
            </a:endParaRPr>
          </a:p>
          <a:p>
            <a:pPr>
              <a:lnSpc>
                <a:spcPct val="90000"/>
              </a:lnSpc>
            </a:pPr>
            <a:endParaRPr lang="en-US" sz="1700" dirty="0"/>
          </a:p>
        </p:txBody>
      </p:sp>
    </p:spTree>
    <p:extLst>
      <p:ext uri="{BB962C8B-B14F-4D97-AF65-F5344CB8AC3E}">
        <p14:creationId xmlns:p14="http://schemas.microsoft.com/office/powerpoint/2010/main" val="1561734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4538</Words>
  <Application>Microsoft Office PowerPoint</Application>
  <PresentationFormat>Widescreen</PresentationFormat>
  <Paragraphs>437</Paragraphs>
  <Slides>53</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53</vt:i4>
      </vt:variant>
    </vt:vector>
  </HeadingPairs>
  <TitlesOfParts>
    <vt:vector size="68" baseType="lpstr">
      <vt:lpstr>-apple-system</vt:lpstr>
      <vt:lpstr>Arial</vt:lpstr>
      <vt:lpstr>Arial</vt:lpstr>
      <vt:lpstr>Calibri</vt:lpstr>
      <vt:lpstr>Gill Sans MT</vt:lpstr>
      <vt:lpstr>Helvetica</vt:lpstr>
      <vt:lpstr>Helvetica Neue</vt:lpstr>
      <vt:lpstr>inherit</vt:lpstr>
      <vt:lpstr>Merriweather</vt:lpstr>
      <vt:lpstr>Open Sans</vt:lpstr>
      <vt:lpstr>Proxima N W01 Light</vt:lpstr>
      <vt:lpstr>system-ui</vt:lpstr>
      <vt:lpstr>Times New Roman</vt:lpstr>
      <vt:lpstr>Verdana</vt:lpstr>
      <vt:lpstr>Parcel</vt:lpstr>
      <vt:lpstr>FYI: Health Literacy Tenets</vt:lpstr>
      <vt:lpstr>Learning Outcomes</vt:lpstr>
      <vt:lpstr>True Stories about the Impact of Low Health Literacy  Case Study #1</vt:lpstr>
      <vt:lpstr>E-Prescribing Utilization</vt:lpstr>
      <vt:lpstr>Let’s Talk About “Literacy”</vt:lpstr>
      <vt:lpstr>University of Scranton (2016; 2022) https://sites.scranton.edu/library/2016/02/03/pa-forward-pennsylvania-libraries/</vt:lpstr>
      <vt:lpstr>Historical Definition of Health Literacy</vt:lpstr>
      <vt:lpstr>Revised Definition: What is Health Literacy?</vt:lpstr>
      <vt:lpstr>Why update the definition of health Literacy?</vt:lpstr>
      <vt:lpstr>What is the Rate of Low Health Literacy in the US?</vt:lpstr>
      <vt:lpstr>Why is Health Literacy Important?</vt:lpstr>
      <vt:lpstr>Question #1</vt:lpstr>
      <vt:lpstr>What is the Reading Level of Adults in the US?</vt:lpstr>
      <vt:lpstr>Question #2</vt:lpstr>
      <vt:lpstr>Why Do People Need Health Literacy Skills?</vt:lpstr>
      <vt:lpstr>Question #3</vt:lpstr>
      <vt:lpstr>Why Do Providers Need Awareness of Health Literacy?</vt:lpstr>
      <vt:lpstr>Case Study #2</vt:lpstr>
      <vt:lpstr>International Adult Literacy Data: PIAAC</vt:lpstr>
      <vt:lpstr> PIAA Data by Country: International Average = 273   https://www.wyliecomm.com/2019/03/us-literacy-rate/   </vt:lpstr>
      <vt:lpstr>States and Counties with the Highest and Lowest Levels of Adult Literacy and Numeracy Skills  </vt:lpstr>
      <vt:lpstr>Health Outcomes Due to Low Health Literacy</vt:lpstr>
      <vt:lpstr>Case study #3</vt:lpstr>
      <vt:lpstr>Economic Burden of Low Health Literacy</vt:lpstr>
      <vt:lpstr>Healthy People 2030</vt:lpstr>
      <vt:lpstr>Health  Communication and  HP 2030</vt:lpstr>
      <vt:lpstr>Selected HP 2030  Health Communication Objectives</vt:lpstr>
      <vt:lpstr>Case study #4</vt:lpstr>
      <vt:lpstr>Health Communication Models and Theories</vt:lpstr>
      <vt:lpstr>Northouse and Northouse Health Communication Model  From: Northouse, L. &amp; Northouse, P. (1998) Health Communication: Strategies for Health Professionals, Prentice Hall: Stamford CT, p. 17</vt:lpstr>
      <vt:lpstr>Half-time = Stretch-time</vt:lpstr>
      <vt:lpstr>How Clients Cope with Low Health Literacy</vt:lpstr>
      <vt:lpstr>Assessing Printed Materials</vt:lpstr>
      <vt:lpstr>REALM </vt:lpstr>
      <vt:lpstr>TOFHLA</vt:lpstr>
      <vt:lpstr>Newest Vital Sign</vt:lpstr>
      <vt:lpstr> The Newest Vital Sign (NVS) screening instrument for health literacy. The Newest Vital Sign (February 2011; 2024).   file:///C:/Users/owner/Downloads/nvs_flipbook_english_final.pdf </vt:lpstr>
      <vt:lpstr>SMOG Readability Formula   From: https://www.readabilityformulas.com/smog-readability-formula.php</vt:lpstr>
      <vt:lpstr>SMOG Readability Formula (cont.)</vt:lpstr>
      <vt:lpstr>SMOG Conversion Table</vt:lpstr>
      <vt:lpstr>Name a Common Health Document Used in the U.S.</vt:lpstr>
      <vt:lpstr>Example: Patient Consent Form</vt:lpstr>
      <vt:lpstr>What SMOG Score did you obtain?</vt:lpstr>
      <vt:lpstr>Exercise </vt:lpstr>
      <vt:lpstr>Resources for Individuals  Families &amp;  Professionals</vt:lpstr>
      <vt:lpstr>Resources for  Professionals  </vt:lpstr>
      <vt:lpstr>Resources For Professionals (Cont,)</vt:lpstr>
      <vt:lpstr>Resources for Professionals (cont.)</vt:lpstr>
      <vt:lpstr>What Can YOU Do to Improve HC and HL?</vt:lpstr>
      <vt:lpstr>Reflection Questions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FYI: Health Literacy Tenets</dc:title>
  <dc:creator>owner</dc:creator>
  <cp:lastModifiedBy>Bridget McCormick</cp:lastModifiedBy>
  <cp:revision>11</cp:revision>
  <dcterms:created xsi:type="dcterms:W3CDTF">2020-06-24T00:55:57Z</dcterms:created>
  <dcterms:modified xsi:type="dcterms:W3CDTF">2024-06-03T19:22:33Z</dcterms:modified>
</cp:coreProperties>
</file>